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4" r:id="rId10"/>
    <p:sldId id="266" r:id="rId11"/>
    <p:sldId id="267" r:id="rId12"/>
    <p:sldId id="270" r:id="rId13"/>
    <p:sldId id="271" r:id="rId14"/>
    <p:sldId id="272" r:id="rId15"/>
    <p:sldId id="295" r:id="rId16"/>
    <p:sldId id="296" r:id="rId17"/>
    <p:sldId id="274" r:id="rId18"/>
    <p:sldId id="297" r:id="rId19"/>
    <p:sldId id="298" r:id="rId20"/>
    <p:sldId id="269" r:id="rId21"/>
    <p:sldId id="277" r:id="rId22"/>
    <p:sldId id="299" r:id="rId23"/>
    <p:sldId id="300" r:id="rId24"/>
    <p:sldId id="302" r:id="rId25"/>
    <p:sldId id="303" r:id="rId26"/>
    <p:sldId id="301" r:id="rId27"/>
    <p:sldId id="278" r:id="rId28"/>
    <p:sldId id="279" r:id="rId29"/>
    <p:sldId id="304" r:id="rId30"/>
    <p:sldId id="305" r:id="rId31"/>
    <p:sldId id="306" r:id="rId32"/>
    <p:sldId id="307" r:id="rId33"/>
    <p:sldId id="308" r:id="rId34"/>
    <p:sldId id="283" r:id="rId35"/>
    <p:sldId id="284" r:id="rId36"/>
    <p:sldId id="285" r:id="rId37"/>
    <p:sldId id="286" r:id="rId38"/>
    <p:sldId id="289" r:id="rId39"/>
    <p:sldId id="309" r:id="rId40"/>
    <p:sldId id="290" r:id="rId41"/>
    <p:sldId id="310" r:id="rId42"/>
    <p:sldId id="311" r:id="rId43"/>
    <p:sldId id="312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8A295-D651-48FD-9AE4-044EF29679CB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20870-921F-49B7-8F06-FF770E4CAE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214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5ED09-34E2-4804-B025-A5AF16BAD197}" type="slidenum">
              <a:rPr lang="en-US"/>
              <a:pPr/>
              <a:t>2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2D87F-566E-48F8-BD81-93AE194A3336}" type="slidenum">
              <a:rPr lang="en-US"/>
              <a:pPr/>
              <a:t>12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A2336-50CD-40E8-9DC9-24394374E81D}" type="slidenum">
              <a:rPr lang="en-US"/>
              <a:pPr/>
              <a:t>13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7C08A-F5C4-425A-8242-9C90CE254444}" type="slidenum">
              <a:rPr lang="en-US"/>
              <a:pPr/>
              <a:t>14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D2B89-CA6A-4156-B085-170AA436068E}" type="slidenum">
              <a:rPr lang="en-US"/>
              <a:pPr/>
              <a:t>17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365CD-A273-412F-904F-D253F4FFA77B}" type="slidenum">
              <a:rPr lang="en-US"/>
              <a:pPr/>
              <a:t>20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58C8A-DCB7-4214-A0CC-9611E8525710}" type="slidenum">
              <a:rPr lang="en-US"/>
              <a:pPr/>
              <a:t>21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01444-1F6B-4E41-81A0-BD462B8A5B7C}" type="slidenum">
              <a:rPr lang="en-US"/>
              <a:pPr/>
              <a:t>27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5DB10-4C96-459E-8CFF-4810BECC3612}" type="slidenum">
              <a:rPr lang="en-US"/>
              <a:pPr/>
              <a:t>28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000E5-4BA3-4D70-BE49-3AE81FEC4F0E}" type="slidenum">
              <a:rPr lang="en-US"/>
              <a:pPr/>
              <a:t>34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C8DC7-44AF-49EC-A10F-46CBECB5A96A}" type="slidenum">
              <a:rPr lang="en-US"/>
              <a:pPr/>
              <a:t>35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pPr marL="180194" indent="-180194"/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9B0F2-DC3A-4FC5-9045-5ABCB903D142}" type="slidenum">
              <a:rPr lang="en-US"/>
              <a:pPr/>
              <a:t>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pPr algn="just"/>
            <a:endParaRPr lang="en-GB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6D3EF-579C-48C2-B0D9-DB83B46E9E8C}" type="slidenum">
              <a:rPr lang="en-US"/>
              <a:pPr/>
              <a:t>36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pPr marL="180194" indent="-180194"/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AC9B0-0439-4D13-ADCB-9CA98CE1DDD8}" type="slidenum">
              <a:rPr lang="en-US"/>
              <a:pPr/>
              <a:t>37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pPr marL="180194" indent="-180194"/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5A3EB-39A6-48B8-80B5-3505B7072CF1}" type="slidenum">
              <a:rPr lang="en-US"/>
              <a:pPr/>
              <a:t>38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4A303-41D5-4FB6-BF81-68F9EC7BBFD1}" type="slidenum">
              <a:rPr lang="en-US"/>
              <a:pPr/>
              <a:t>40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6C682-04DE-41B3-816F-D54FF048B3F3}" type="slidenum">
              <a:rPr lang="en-US"/>
              <a:pPr/>
              <a:t>44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pPr algn="just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7DB44-8210-4FEC-A575-58BF856DDA10}" type="slidenum">
              <a:rPr lang="en-US"/>
              <a:pPr/>
              <a:t>4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68DD8-158E-46CB-A7EB-C98DAE897983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4C0AB-E584-4470-8DAE-0241CAE0CA03}" type="slidenum">
              <a:rPr lang="en-US"/>
              <a:pPr/>
              <a:t>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07CC3-58E2-4775-86EE-91519B194017}" type="slidenum">
              <a:rPr lang="en-US"/>
              <a:pPr/>
              <a:t>7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EADBB-5F07-4F56-A434-4C7D721C3850}" type="slidenum">
              <a:rPr lang="en-US"/>
              <a:pPr/>
              <a:t>8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BAD09-BA63-42BF-93D7-D4B53B83A89A}" type="slidenum">
              <a:rPr lang="en-US"/>
              <a:pPr/>
              <a:t>10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2B18B-1F56-4369-AEAE-6212FE73DDB4}" type="slidenum">
              <a:rPr lang="en-US"/>
              <a:pPr/>
              <a:t>11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00663" y="1600200"/>
            <a:ext cx="338613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00663" y="3938588"/>
            <a:ext cx="338613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4B7D3ED-6E6E-4862-BAD5-8D749440B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11/29/2011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Principal Components Analysis and Reliability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01642D6-9635-4B6C-A20A-72EE1ECA7315}" type="slidenum">
              <a:rPr lang="en-US"/>
              <a:pPr/>
              <a:t>10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7777162" cy="990600"/>
          </a:xfrm>
        </p:spPr>
        <p:txBody>
          <a:bodyPr/>
          <a:lstStyle/>
          <a:p>
            <a:r>
              <a:rPr lang="en-GB" sz="4800"/>
              <a:t>Initial Considerations</a:t>
            </a: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314450"/>
            <a:ext cx="7378700" cy="470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The quality of analysis depends upon the quality of the data</a:t>
            </a:r>
            <a:r>
              <a:rPr lang="en-GB" sz="3600" dirty="0"/>
              <a:t> </a:t>
            </a:r>
            <a:r>
              <a:rPr lang="en-GB" sz="2800" dirty="0"/>
              <a:t>(GI</a:t>
            </a:r>
            <a:r>
              <a:rPr lang="en-GB" sz="2800" dirty="0">
                <a:sym typeface="Symbol" pitchFamily="18" charset="2"/>
              </a:rPr>
              <a:t>GO).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ym typeface="Symbol" pitchFamily="18" charset="2"/>
              </a:rPr>
              <a:t>Test variables should correlate quite well</a:t>
            </a:r>
          </a:p>
          <a:p>
            <a:pPr lvl="1">
              <a:lnSpc>
                <a:spcPct val="90000"/>
              </a:lnSpc>
            </a:pPr>
            <a:r>
              <a:rPr lang="en-GB" sz="2400" i="1" dirty="0">
                <a:sym typeface="Symbol" pitchFamily="18" charset="2"/>
              </a:rPr>
              <a:t>r</a:t>
            </a:r>
            <a:r>
              <a:rPr lang="en-GB" sz="2400" dirty="0">
                <a:sym typeface="Symbol" pitchFamily="18" charset="2"/>
              </a:rPr>
              <a:t> &gt; </a:t>
            </a:r>
            <a:r>
              <a:rPr lang="en-GB" sz="2400" dirty="0" smtClean="0">
                <a:sym typeface="Symbol" pitchFamily="18" charset="2"/>
              </a:rPr>
              <a:t>.</a:t>
            </a:r>
            <a:r>
              <a:rPr lang="en-GB" sz="2400" dirty="0">
                <a:sym typeface="Symbol" pitchFamily="18" charset="2"/>
              </a:rPr>
              <a:t>3.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ym typeface="Symbol" pitchFamily="18" charset="2"/>
              </a:rPr>
              <a:t>Avoid </a:t>
            </a:r>
            <a:r>
              <a:rPr lang="en-GB" sz="2800" dirty="0" err="1" smtClean="0">
                <a:sym typeface="Symbol" pitchFamily="18" charset="2"/>
              </a:rPr>
              <a:t>multicollinearity</a:t>
            </a:r>
            <a:r>
              <a:rPr lang="en-GB" sz="2800" dirty="0">
                <a:sym typeface="Symbol" pitchFamily="18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ym typeface="Symbol" pitchFamily="18" charset="2"/>
              </a:rPr>
              <a:t>several variables highly correlated, </a:t>
            </a:r>
            <a:r>
              <a:rPr lang="en-GB" sz="2400" i="1" dirty="0">
                <a:sym typeface="Symbol" pitchFamily="18" charset="2"/>
              </a:rPr>
              <a:t>r &gt;</a:t>
            </a:r>
            <a:r>
              <a:rPr lang="en-GB" sz="2400" dirty="0">
                <a:sym typeface="Symbol" pitchFamily="18" charset="2"/>
              </a:rPr>
              <a:t> </a:t>
            </a:r>
            <a:r>
              <a:rPr lang="en-GB" sz="2400" dirty="0" smtClean="0">
                <a:sym typeface="Symbol" pitchFamily="18" charset="2"/>
              </a:rPr>
              <a:t>.</a:t>
            </a:r>
            <a:r>
              <a:rPr lang="en-GB" sz="2400" dirty="0">
                <a:sym typeface="Symbol" pitchFamily="18" charset="2"/>
              </a:rPr>
              <a:t>80.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ym typeface="Symbol" pitchFamily="18" charset="2"/>
              </a:rPr>
              <a:t>Avoid </a:t>
            </a:r>
            <a:r>
              <a:rPr lang="en-GB" sz="2800" dirty="0" smtClean="0">
                <a:sym typeface="Symbol" pitchFamily="18" charset="2"/>
              </a:rPr>
              <a:t>singularity</a:t>
            </a:r>
            <a:r>
              <a:rPr lang="en-GB" sz="2800" dirty="0">
                <a:sym typeface="Symbol" pitchFamily="18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ym typeface="Symbol" pitchFamily="18" charset="2"/>
              </a:rPr>
              <a:t>some variables perfectly correlated, </a:t>
            </a:r>
            <a:r>
              <a:rPr lang="en-GB" sz="2400" i="1" dirty="0">
                <a:sym typeface="Symbol" pitchFamily="18" charset="2"/>
              </a:rPr>
              <a:t>r</a:t>
            </a:r>
            <a:r>
              <a:rPr lang="en-GB" sz="2400" dirty="0">
                <a:sym typeface="Symbol" pitchFamily="18" charset="2"/>
              </a:rPr>
              <a:t> = 1.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Screen the correlation matrix, eliminate any variables that obviously cause concern.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05DCE3D-9634-455D-A8DD-04B33F3C1A81}" type="slidenum">
              <a:rPr lang="en-US"/>
              <a:pPr/>
              <a:t>11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Considerations</a:t>
            </a:r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>
                <a:sym typeface="Symbol" pitchFamily="18" charset="2"/>
              </a:rPr>
              <a:t>Determinant: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ym typeface="Symbol" pitchFamily="18" charset="2"/>
              </a:rPr>
              <a:t>indicator </a:t>
            </a:r>
            <a:r>
              <a:rPr lang="en-GB" sz="1800" dirty="0">
                <a:sym typeface="Symbol" pitchFamily="18" charset="2"/>
              </a:rPr>
              <a:t>of </a:t>
            </a:r>
            <a:r>
              <a:rPr lang="en-GB" sz="1800" dirty="0" err="1">
                <a:sym typeface="Symbol" pitchFamily="18" charset="2"/>
              </a:rPr>
              <a:t>multicollinearity</a:t>
            </a:r>
            <a:endParaRPr lang="en-GB" sz="1800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GB" sz="1800" dirty="0">
                <a:sym typeface="Symbol" pitchFamily="18" charset="2"/>
              </a:rPr>
              <a:t>should be greater than </a:t>
            </a:r>
            <a:r>
              <a:rPr lang="en-GB" sz="1800" dirty="0" smtClean="0">
                <a:sym typeface="Symbol" pitchFamily="18" charset="2"/>
              </a:rPr>
              <a:t>0.00001</a:t>
            </a:r>
            <a:endParaRPr lang="en-GB" sz="18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GB" sz="2000" dirty="0" smtClean="0">
                <a:sym typeface="Symbol" pitchFamily="18" charset="2"/>
              </a:rPr>
              <a:t>Kaiser–Meyer–</a:t>
            </a:r>
            <a:r>
              <a:rPr lang="en-GB" sz="2000" dirty="0" err="1" smtClean="0">
                <a:sym typeface="Symbol" pitchFamily="18" charset="2"/>
              </a:rPr>
              <a:t>Olkin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>
                <a:sym typeface="Symbol" pitchFamily="18" charset="2"/>
              </a:rPr>
              <a:t>(</a:t>
            </a:r>
            <a:r>
              <a:rPr lang="en-GB" sz="2000" dirty="0" err="1">
                <a:sym typeface="Symbol" pitchFamily="18" charset="2"/>
              </a:rPr>
              <a:t>KMO</a:t>
            </a:r>
            <a:r>
              <a:rPr lang="en-GB" sz="2000" dirty="0">
                <a:sym typeface="Symbol" pitchFamily="18" charset="2"/>
              </a:rPr>
              <a:t>):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ym typeface="Symbol" pitchFamily="18" charset="2"/>
              </a:rPr>
              <a:t>measures </a:t>
            </a:r>
            <a:r>
              <a:rPr lang="en-GB" sz="1800" dirty="0">
                <a:sym typeface="Symbol" pitchFamily="18" charset="2"/>
              </a:rPr>
              <a:t>sampling adequacy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ym typeface="Symbol" pitchFamily="18" charset="2"/>
              </a:rPr>
              <a:t>should be greater than </a:t>
            </a:r>
            <a:r>
              <a:rPr lang="en-GB" sz="1800" dirty="0" smtClean="0">
                <a:sym typeface="Symbol" pitchFamily="18" charset="2"/>
              </a:rPr>
              <a:t>.5</a:t>
            </a:r>
            <a:endParaRPr lang="en-GB" sz="18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ym typeface="Symbol" pitchFamily="18" charset="2"/>
              </a:rPr>
              <a:t>Bartlett’s </a:t>
            </a:r>
            <a:r>
              <a:rPr lang="en-GB" sz="2000" dirty="0" smtClean="0">
                <a:sym typeface="Symbol" pitchFamily="18" charset="2"/>
              </a:rPr>
              <a:t>test of sphericity:</a:t>
            </a:r>
            <a:endParaRPr lang="en-GB" sz="2000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GB" sz="1800" dirty="0" err="1" smtClean="0">
                <a:sym typeface="Symbol" pitchFamily="18" charset="2"/>
              </a:rPr>
              <a:t>yests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>
                <a:sym typeface="Symbol" pitchFamily="18" charset="2"/>
              </a:rPr>
              <a:t>whether the R-matrix is an identity matrix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ym typeface="Symbol" pitchFamily="18" charset="2"/>
              </a:rPr>
              <a:t>should be significant at </a:t>
            </a:r>
            <a:r>
              <a:rPr lang="en-GB" sz="1800" i="1" dirty="0">
                <a:sym typeface="Symbol" pitchFamily="18" charset="2"/>
              </a:rPr>
              <a:t>p &lt; </a:t>
            </a:r>
            <a:r>
              <a:rPr lang="en-GB" sz="1800" dirty="0">
                <a:sym typeface="Symbol" pitchFamily="18" charset="2"/>
              </a:rPr>
              <a:t>.</a:t>
            </a:r>
            <a:r>
              <a:rPr lang="en-GB" sz="1800" dirty="0" smtClean="0">
                <a:sym typeface="Symbol" pitchFamily="18" charset="2"/>
              </a:rPr>
              <a:t>05</a:t>
            </a:r>
            <a:endParaRPr lang="en-GB" sz="18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GB" sz="2000" dirty="0" smtClean="0">
                <a:sym typeface="Symbol" pitchFamily="18" charset="2"/>
              </a:rPr>
              <a:t>Anti-image matrix:</a:t>
            </a:r>
            <a:endParaRPr lang="en-GB" sz="2000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ym typeface="Symbol" pitchFamily="18" charset="2"/>
              </a:rPr>
              <a:t>measures </a:t>
            </a:r>
            <a:r>
              <a:rPr lang="en-GB" sz="1800" dirty="0">
                <a:sym typeface="Symbol" pitchFamily="18" charset="2"/>
              </a:rPr>
              <a:t>of sampling adequacy on diagonal,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ym typeface="Symbol" pitchFamily="18" charset="2"/>
              </a:rPr>
              <a:t>off-diagonal </a:t>
            </a:r>
            <a:r>
              <a:rPr lang="en-GB" sz="1800" dirty="0">
                <a:sym typeface="Symbol" pitchFamily="18" charset="2"/>
              </a:rPr>
              <a:t>elements should be </a:t>
            </a:r>
            <a:r>
              <a:rPr lang="en-GB" sz="1800" dirty="0" smtClean="0">
                <a:sym typeface="Symbol" pitchFamily="18" charset="2"/>
              </a:rPr>
              <a:t>small</a:t>
            </a:r>
            <a:endParaRPr lang="en-GB" sz="18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ym typeface="Symbol" pitchFamily="18" charset="2"/>
              </a:rPr>
              <a:t>Reproduced: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ym typeface="Symbol" pitchFamily="18" charset="2"/>
              </a:rPr>
              <a:t>correlation </a:t>
            </a:r>
            <a:r>
              <a:rPr lang="en-GB" sz="1800" dirty="0">
                <a:sym typeface="Symbol" pitchFamily="18" charset="2"/>
              </a:rPr>
              <a:t>matrix after rotation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ym typeface="Symbol" pitchFamily="18" charset="2"/>
              </a:rPr>
              <a:t>most residuals should be &lt; |0.05|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1E889964-D97B-4896-AE38-AFFECD96DA8F}" type="slidenum">
              <a:rPr lang="en-US"/>
              <a:pPr/>
              <a:t>12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7848600" cy="990600"/>
          </a:xfrm>
        </p:spPr>
        <p:txBody>
          <a:bodyPr/>
          <a:lstStyle/>
          <a:p>
            <a:r>
              <a:rPr lang="en-GB"/>
              <a:t>Finding Factors: Communality</a:t>
            </a:r>
            <a:endParaRPr lang="en-GB" sz="400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84313"/>
            <a:ext cx="7489825" cy="4537075"/>
          </a:xfrm>
        </p:spPr>
        <p:txBody>
          <a:bodyPr/>
          <a:lstStyle/>
          <a:p>
            <a:r>
              <a:rPr lang="en-GB" sz="2800" dirty="0"/>
              <a:t>Common </a:t>
            </a:r>
            <a:r>
              <a:rPr lang="en-GB" sz="2800" dirty="0" smtClean="0"/>
              <a:t>variance:</a:t>
            </a:r>
            <a:endParaRPr lang="en-GB" sz="2800" dirty="0"/>
          </a:p>
          <a:p>
            <a:pPr lvl="1"/>
            <a:r>
              <a:rPr lang="en-GB" sz="2400" dirty="0"/>
              <a:t>Variance that a variable shares with other variables.</a:t>
            </a:r>
          </a:p>
          <a:p>
            <a:r>
              <a:rPr lang="en-GB" sz="2800" dirty="0"/>
              <a:t>Unique </a:t>
            </a:r>
            <a:r>
              <a:rPr lang="en-GB" sz="2800" dirty="0" smtClean="0"/>
              <a:t>variance</a:t>
            </a:r>
            <a:r>
              <a:rPr lang="en-GB" sz="2800" b="1" dirty="0" smtClean="0"/>
              <a:t>:</a:t>
            </a:r>
            <a:endParaRPr lang="en-GB" sz="2800" b="1" dirty="0"/>
          </a:p>
          <a:p>
            <a:pPr lvl="1"/>
            <a:r>
              <a:rPr lang="en-GB" sz="2400" dirty="0"/>
              <a:t>Variance that is unique to a particular variable</a:t>
            </a:r>
            <a:r>
              <a:rPr lang="en-GB" sz="2400" b="1" dirty="0"/>
              <a:t>.</a:t>
            </a:r>
          </a:p>
          <a:p>
            <a:r>
              <a:rPr lang="en-GB" sz="2800" dirty="0"/>
              <a:t>The proportion of common variance in a variable is called the communality</a:t>
            </a:r>
            <a:r>
              <a:rPr lang="en-GB" sz="2800" b="1" dirty="0"/>
              <a:t>.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GB" sz="2400" dirty="0" smtClean="0"/>
              <a:t>communality = </a:t>
            </a:r>
            <a:r>
              <a:rPr lang="en-GB" sz="2400" dirty="0"/>
              <a:t>1, </a:t>
            </a:r>
            <a:r>
              <a:rPr lang="en-GB" sz="2400" dirty="0" smtClean="0"/>
              <a:t>all variance shared.</a:t>
            </a:r>
            <a:endParaRPr lang="en-GB" sz="2400" dirty="0"/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GB" sz="2400" dirty="0" smtClean="0"/>
              <a:t>communality = </a:t>
            </a:r>
            <a:r>
              <a:rPr lang="en-GB" sz="2400" dirty="0"/>
              <a:t>0, </a:t>
            </a:r>
            <a:r>
              <a:rPr lang="en-GB" sz="2400" dirty="0" smtClean="0"/>
              <a:t>no variance </a:t>
            </a:r>
            <a:r>
              <a:rPr lang="en-GB" sz="2400" dirty="0"/>
              <a:t>shared.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GB" sz="2400" dirty="0"/>
              <a:t>0 &lt; </a:t>
            </a:r>
            <a:r>
              <a:rPr lang="en-GB" sz="2400" dirty="0" smtClean="0"/>
              <a:t>communality &lt; </a:t>
            </a:r>
            <a:r>
              <a:rPr lang="en-GB" sz="2400" dirty="0"/>
              <a:t>1 = </a:t>
            </a:r>
            <a:r>
              <a:rPr lang="en-GB" sz="2400" dirty="0" smtClean="0"/>
              <a:t>some variance </a:t>
            </a:r>
            <a:r>
              <a:rPr lang="en-GB" sz="2400" dirty="0"/>
              <a:t>shared.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615A65C-288F-46D9-8EAC-79D78E20DF04}" type="slidenum">
              <a:rPr lang="en-US"/>
              <a:pPr/>
              <a:t>13</a:t>
            </a:fld>
            <a:endParaRPr lang="en-US"/>
          </a:p>
        </p:txBody>
      </p:sp>
      <p:sp>
        <p:nvSpPr>
          <p:cNvPr id="152578" name="Oval 2"/>
          <p:cNvSpPr>
            <a:spLocks noChangeArrowheads="1"/>
          </p:cNvSpPr>
          <p:nvPr/>
        </p:nvSpPr>
        <p:spPr bwMode="auto">
          <a:xfrm>
            <a:off x="2212975" y="1092200"/>
            <a:ext cx="3565525" cy="3294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accent2"/>
                </a:solidFill>
                <a:latin typeface="Trebuchet MS" pitchFamily="34" charset="0"/>
              </a:rPr>
              <a:t>Variance of</a:t>
            </a:r>
          </a:p>
          <a:p>
            <a:pPr algn="ctr" eaLnBrk="0" hangingPunct="0"/>
            <a:r>
              <a:rPr lang="en-US" sz="3600">
                <a:solidFill>
                  <a:schemeClr val="accent2"/>
                </a:solidFill>
                <a:latin typeface="Trebuchet MS" pitchFamily="34" charset="0"/>
              </a:rPr>
              <a:t>Variable 1</a:t>
            </a:r>
          </a:p>
        </p:txBody>
      </p:sp>
      <p:sp>
        <p:nvSpPr>
          <p:cNvPr id="152579" name="Oval 3"/>
          <p:cNvSpPr>
            <a:spLocks noChangeArrowheads="1"/>
          </p:cNvSpPr>
          <p:nvPr/>
        </p:nvSpPr>
        <p:spPr bwMode="auto">
          <a:xfrm>
            <a:off x="1185863" y="1262063"/>
            <a:ext cx="3127375" cy="344805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latin typeface="Trebuchet MS" pitchFamily="34" charset="0"/>
              </a:rPr>
              <a:t>Variance of</a:t>
            </a:r>
          </a:p>
          <a:p>
            <a:pPr algn="ctr" eaLnBrk="0" hangingPunct="0"/>
            <a:r>
              <a:rPr lang="en-US" sz="3600">
                <a:latin typeface="Trebuchet MS" pitchFamily="34" charset="0"/>
              </a:rPr>
              <a:t>Variable 2</a:t>
            </a:r>
            <a:endParaRPr lang="en-US" sz="36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auto">
          <a:xfrm>
            <a:off x="2195513" y="908050"/>
            <a:ext cx="4632325" cy="3706813"/>
          </a:xfrm>
          <a:prstGeom prst="ellipse">
            <a:avLst/>
          </a:prstGeom>
          <a:solidFill>
            <a:srgbClr val="FF33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Variance of</a:t>
            </a:r>
          </a:p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Variable 3</a:t>
            </a:r>
          </a:p>
        </p:txBody>
      </p:sp>
      <p:sp>
        <p:nvSpPr>
          <p:cNvPr id="152581" name="Oval 5"/>
          <p:cNvSpPr>
            <a:spLocks noChangeArrowheads="1"/>
          </p:cNvSpPr>
          <p:nvPr/>
        </p:nvSpPr>
        <p:spPr bwMode="auto">
          <a:xfrm>
            <a:off x="5732463" y="3895725"/>
            <a:ext cx="3030537" cy="2074863"/>
          </a:xfrm>
          <a:prstGeom prst="ellipse">
            <a:avLst/>
          </a:prstGeom>
          <a:solidFill>
            <a:schemeClr val="tx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Variance of</a:t>
            </a:r>
          </a:p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Trebuchet MS" pitchFamily="34" charset="0"/>
              </a:rPr>
              <a:t>Variable 4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6589713" y="327025"/>
            <a:ext cx="209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accent2"/>
                </a:solidFill>
                <a:latin typeface="Trebuchet MS" pitchFamily="34" charset="0"/>
              </a:rPr>
              <a:t>Communality = 1</a:t>
            </a:r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 flipH="1">
            <a:off x="4719638" y="665163"/>
            <a:ext cx="1946275" cy="117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7096125" y="2092325"/>
            <a:ext cx="2097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accent2"/>
                </a:solidFill>
                <a:latin typeface="Trebuchet MS" pitchFamily="34" charset="0"/>
              </a:rPr>
              <a:t>Communality</a:t>
            </a:r>
            <a:r>
              <a:rPr lang="en-GB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= 0</a:t>
            </a:r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 flipH="1">
            <a:off x="7294563" y="2460625"/>
            <a:ext cx="487362" cy="153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 autoUpdateAnimBg="0"/>
      <p:bldP spid="152579" grpId="0" animBg="1" autoUpdateAnimBg="0"/>
      <p:bldP spid="152580" grpId="0" animBg="1" autoUpdateAnimBg="0"/>
      <p:bldP spid="152581" grpId="0" animBg="1" autoUpdateAnimBg="0"/>
      <p:bldP spid="152582" grpId="0"/>
      <p:bldP spid="152583" grpId="0" animBg="1"/>
      <p:bldP spid="152584" grpId="0"/>
      <p:bldP spid="1525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D24008C-B5F4-4DE0-8525-D0F553455645}" type="slidenum">
              <a:rPr lang="en-US"/>
              <a:pPr/>
              <a:t>14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28600"/>
            <a:ext cx="7416800" cy="990600"/>
          </a:xfrm>
        </p:spPr>
        <p:txBody>
          <a:bodyPr/>
          <a:lstStyle/>
          <a:p>
            <a:r>
              <a:rPr lang="en-GB" sz="4800" dirty="0"/>
              <a:t>Finding</a:t>
            </a:r>
            <a:r>
              <a:rPr lang="en-GB" sz="4800" b="1" dirty="0"/>
              <a:t> </a:t>
            </a:r>
            <a:r>
              <a:rPr lang="en-GB" sz="4800" dirty="0"/>
              <a:t>Factors</a:t>
            </a:r>
            <a:endParaRPr lang="en-GB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514475"/>
            <a:ext cx="7143750" cy="4714875"/>
          </a:xfrm>
        </p:spPr>
        <p:txBody>
          <a:bodyPr/>
          <a:lstStyle/>
          <a:p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find factors by calculating the amount of common variance</a:t>
            </a:r>
          </a:p>
          <a:p>
            <a:pPr lvl="1"/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Circularity</a:t>
            </a:r>
          </a:p>
          <a:p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Principal 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analysis: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Assume all variance is shared</a:t>
            </a:r>
          </a:p>
          <a:p>
            <a:pPr lvl="1"/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communalities =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Factor 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analysis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Estimate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communality</a:t>
            </a: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Use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squared multiple correlation (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GB" sz="48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Initial Preparation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want to include all of the variables in our </a:t>
            </a:r>
            <a:r>
              <a:rPr lang="en-GB" dirty="0" smtClean="0"/>
              <a:t>data set </a:t>
            </a:r>
            <a:r>
              <a:rPr lang="en-GB" dirty="0"/>
              <a:t>in our factor analysis. We can calculate the correlation </a:t>
            </a:r>
            <a:r>
              <a:rPr lang="en-GB" dirty="0" smtClean="0"/>
              <a:t>matrix:</a:t>
            </a:r>
          </a:p>
          <a:p>
            <a:pPr marL="400050" lvl="1" indent="0">
              <a:buNone/>
            </a:pPr>
            <a:r>
              <a:rPr lang="en-GB" dirty="0" err="1"/>
              <a:t>raqMatrix</a:t>
            </a:r>
            <a:r>
              <a:rPr lang="en-GB" dirty="0"/>
              <a:t>&lt;-</a:t>
            </a:r>
            <a:r>
              <a:rPr lang="en-GB" dirty="0" err="1"/>
              <a:t>cor</a:t>
            </a:r>
            <a:r>
              <a:rPr lang="en-GB" dirty="0"/>
              <a:t>(</a:t>
            </a:r>
            <a:r>
              <a:rPr lang="en-GB" dirty="0" err="1"/>
              <a:t>raqData</a:t>
            </a:r>
            <a:r>
              <a:rPr lang="en-GB" dirty="0" smtClean="0"/>
              <a:t>)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round(</a:t>
            </a:r>
            <a:r>
              <a:rPr lang="en-GB" dirty="0" err="1"/>
              <a:t>raqMatrix</a:t>
            </a:r>
            <a:r>
              <a:rPr lang="en-GB" dirty="0"/>
              <a:t>,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i="1" dirty="0"/>
              <a:t>R</a:t>
            </a:r>
            <a:r>
              <a:rPr lang="en-GB" dirty="0"/>
              <a:t>-matrix (or correlation matrix) </a:t>
            </a:r>
            <a:endParaRPr lang="en-US" dirty="0"/>
          </a:p>
        </p:txBody>
      </p:sp>
      <p:pic>
        <p:nvPicPr>
          <p:cNvPr id="4" name="Content Placeholder 3" descr="Screen shot 2011-08-04 at 15.41.26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0745" r="-20745"/>
          <a:stretch>
            <a:fillRect/>
          </a:stretch>
        </p:blipFill>
        <p:spPr>
          <a:xfrm>
            <a:off x="928688" y="1600200"/>
            <a:ext cx="7758112" cy="4525963"/>
          </a:xfrm>
        </p:spPr>
      </p:pic>
    </p:spTree>
    <p:extLst>
      <p:ext uri="{BB962C8B-B14F-4D97-AF65-F5344CB8AC3E}">
        <p14:creationId xmlns="" xmlns:p14="http://schemas.microsoft.com/office/powerpoint/2010/main" val="276440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192DF95F-A70A-4266-A41A-50758B81A9E2}" type="slidenum">
              <a:rPr lang="en-US"/>
              <a:pPr/>
              <a:t>17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28600"/>
            <a:ext cx="7123112" cy="990600"/>
          </a:xfrm>
        </p:spPr>
        <p:txBody>
          <a:bodyPr/>
          <a:lstStyle/>
          <a:p>
            <a:r>
              <a:rPr lang="en-GB" sz="4800"/>
              <a:t>Factor Extraction</a:t>
            </a:r>
            <a:endParaRPr lang="en-GB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514475"/>
            <a:ext cx="7143750" cy="4714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Kaiser’s </a:t>
            </a:r>
            <a:r>
              <a:rPr lang="en-US" sz="2800" dirty="0" smtClean="0"/>
              <a:t>criterion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Kaiser (1960): retain factors with </a:t>
            </a:r>
            <a:r>
              <a:rPr lang="en-US" sz="2400" dirty="0" smtClean="0"/>
              <a:t>eigenvalues </a:t>
            </a:r>
            <a:r>
              <a:rPr lang="en-US" sz="2400" dirty="0"/>
              <a:t>&gt; 1.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Scree </a:t>
            </a:r>
            <a:r>
              <a:rPr lang="en-US" sz="2800" dirty="0" smtClean="0"/>
              <a:t>plot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Cattell</a:t>
            </a:r>
            <a:r>
              <a:rPr lang="en-US" sz="2400" dirty="0"/>
              <a:t> (1966): use ‘point of inflexion’ of the </a:t>
            </a:r>
            <a:r>
              <a:rPr lang="en-US" sz="2400" dirty="0" err="1"/>
              <a:t>scree</a:t>
            </a:r>
            <a:r>
              <a:rPr lang="en-US" sz="2400" dirty="0"/>
              <a:t> plot.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Which </a:t>
            </a:r>
            <a:r>
              <a:rPr lang="en-GB" sz="2800" dirty="0" smtClean="0"/>
              <a:t>rule?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Use Kaiser’s </a:t>
            </a:r>
            <a:r>
              <a:rPr lang="en-US" sz="2400" dirty="0" smtClean="0"/>
              <a:t>criterion when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less than 30 variables, communalities after extraction &gt; </a:t>
            </a:r>
            <a:r>
              <a:rPr lang="en-US" sz="2000" dirty="0" smtClean="0"/>
              <a:t>.</a:t>
            </a:r>
            <a:r>
              <a:rPr lang="en-US" sz="2000" dirty="0"/>
              <a:t>7.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sample size &gt; 250 and mean communality </a:t>
            </a:r>
            <a:r>
              <a:rPr lang="en-US" sz="2000" dirty="0">
                <a:cs typeface="Arial" charset="0"/>
              </a:rPr>
              <a:t>≥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  <a:r>
              <a:rPr lang="en-US" sz="2000" dirty="0"/>
              <a:t>6.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Scree</a:t>
            </a:r>
            <a:r>
              <a:rPr lang="en-US" sz="2400" dirty="0"/>
              <a:t> plot is good if sample size is &gt; 200.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5" y="0"/>
            <a:ext cx="2012475" cy="20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utoUpdateAnimBg="0"/>
      <p:bldP spid="16486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 extraction using</a:t>
            </a:r>
            <a:r>
              <a:rPr lang="en-GB" b="1" dirty="0"/>
              <a:t> 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GB" dirty="0"/>
              <a:t>By extracting as many factors as there are variables we can inspect their eigenvalues and make decisions about which factors to extract. </a:t>
            </a:r>
            <a:r>
              <a:rPr lang="en-GB" dirty="0" smtClean="0"/>
              <a:t>To </a:t>
            </a:r>
            <a:r>
              <a:rPr lang="en-GB" dirty="0"/>
              <a:t>create this model we execute one of these commands:</a:t>
            </a:r>
          </a:p>
          <a:p>
            <a:pPr marL="400050" lvl="1" indent="0">
              <a:buNone/>
            </a:pPr>
            <a:r>
              <a:rPr lang="en-GB" dirty="0"/>
              <a:t>pc1 &lt;-  principal(</a:t>
            </a:r>
            <a:r>
              <a:rPr lang="en-GB" dirty="0" err="1"/>
              <a:t>raqData</a:t>
            </a:r>
            <a:r>
              <a:rPr lang="en-GB" dirty="0"/>
              <a:t>, </a:t>
            </a:r>
            <a:r>
              <a:rPr lang="en-GB" dirty="0" err="1"/>
              <a:t>nfactors</a:t>
            </a:r>
            <a:r>
              <a:rPr lang="en-GB" dirty="0"/>
              <a:t> = 23, rotate = "none"</a:t>
            </a:r>
            <a:r>
              <a:rPr lang="en-GB" dirty="0" smtClean="0"/>
              <a:t>)</a:t>
            </a:r>
          </a:p>
          <a:p>
            <a:pPr marL="400050" lvl="1" indent="0">
              <a:buNone/>
            </a:pPr>
            <a:r>
              <a:rPr lang="en-GB" dirty="0"/>
              <a:t>pc1</a:t>
            </a:r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pc1 &lt;- principal(</a:t>
            </a:r>
            <a:r>
              <a:rPr lang="en-GB" dirty="0" err="1"/>
              <a:t>raqMatrix</a:t>
            </a:r>
            <a:r>
              <a:rPr lang="en-GB" dirty="0"/>
              <a:t>, </a:t>
            </a:r>
            <a:r>
              <a:rPr lang="en-GB" dirty="0" err="1"/>
              <a:t>nfactors</a:t>
            </a:r>
            <a:r>
              <a:rPr lang="en-GB" dirty="0"/>
              <a:t> = 23, rotate = "none"</a:t>
            </a:r>
            <a:r>
              <a:rPr lang="en-GB" dirty="0" smtClean="0"/>
              <a:t>)</a:t>
            </a:r>
          </a:p>
          <a:p>
            <a:pPr marL="400050" lvl="1" indent="0">
              <a:buNone/>
            </a:pPr>
            <a:r>
              <a:rPr lang="en-GB" dirty="0"/>
              <a:t>pc1</a:t>
            </a:r>
          </a:p>
          <a:p>
            <a:pPr marL="400050" lvl="1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156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rincipal </a:t>
            </a:r>
            <a:r>
              <a:rPr lang="en-GB" dirty="0"/>
              <a:t>C</a:t>
            </a:r>
            <a:r>
              <a:rPr lang="en-GB" dirty="0" smtClean="0"/>
              <a:t>omponents Model </a:t>
            </a:r>
            <a:endParaRPr lang="en-US" dirty="0"/>
          </a:p>
        </p:txBody>
      </p:sp>
      <p:pic>
        <p:nvPicPr>
          <p:cNvPr id="11" name="Picture 10" descr="Screen shot 2011-08-04 at 15.46.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7524328" cy="5030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710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E6FAA08-CC7E-4FA9-B7D2-2B3F6B6BE2C8}" type="slidenum">
              <a:rPr lang="en-US"/>
              <a:pPr/>
              <a:t>2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23850"/>
            <a:ext cx="7561262" cy="1428750"/>
          </a:xfrm>
        </p:spPr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87513"/>
            <a:ext cx="7473950" cy="4333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3600" dirty="0"/>
              <a:t>What Are </a:t>
            </a:r>
            <a:r>
              <a:rPr lang="en-GB" sz="3600" dirty="0" smtClean="0"/>
              <a:t>factors?</a:t>
            </a:r>
            <a:endParaRPr lang="en-GB" sz="3600" dirty="0"/>
          </a:p>
          <a:p>
            <a:pPr>
              <a:lnSpc>
                <a:spcPct val="90000"/>
              </a:lnSpc>
            </a:pPr>
            <a:r>
              <a:rPr lang="en-GB" sz="3600" dirty="0"/>
              <a:t>Representing </a:t>
            </a:r>
            <a:r>
              <a:rPr lang="en-GB" sz="3600" dirty="0" smtClean="0"/>
              <a:t>factors</a:t>
            </a:r>
            <a:endParaRPr lang="en-GB" sz="3600" dirty="0"/>
          </a:p>
          <a:p>
            <a:pPr lvl="1">
              <a:lnSpc>
                <a:spcPct val="90000"/>
              </a:lnSpc>
            </a:pPr>
            <a:r>
              <a:rPr lang="en-GB" sz="3200" dirty="0"/>
              <a:t>Graphs and </a:t>
            </a:r>
            <a:r>
              <a:rPr lang="en-GB" sz="3200" dirty="0" smtClean="0"/>
              <a:t>equations</a:t>
            </a:r>
            <a:endParaRPr lang="en-GB" sz="3200" dirty="0"/>
          </a:p>
          <a:p>
            <a:pPr>
              <a:lnSpc>
                <a:spcPct val="90000"/>
              </a:lnSpc>
            </a:pPr>
            <a:r>
              <a:rPr lang="en-GB" sz="3600" dirty="0"/>
              <a:t>Extracting factors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Methods and </a:t>
            </a:r>
            <a:r>
              <a:rPr lang="en-GB" sz="3200" dirty="0" smtClean="0"/>
              <a:t>criteria</a:t>
            </a:r>
            <a:endParaRPr lang="en-GB" sz="3200" dirty="0"/>
          </a:p>
          <a:p>
            <a:pPr>
              <a:lnSpc>
                <a:spcPct val="90000"/>
              </a:lnSpc>
            </a:pPr>
            <a:r>
              <a:rPr lang="en-GB" sz="3600" dirty="0"/>
              <a:t>Interpreting </a:t>
            </a:r>
            <a:r>
              <a:rPr lang="en-GB" sz="3600" dirty="0" smtClean="0"/>
              <a:t>factor structures</a:t>
            </a:r>
            <a:endParaRPr lang="en-GB" sz="3600" dirty="0"/>
          </a:p>
          <a:p>
            <a:pPr lvl="1">
              <a:lnSpc>
                <a:spcPct val="90000"/>
              </a:lnSpc>
            </a:pPr>
            <a:r>
              <a:rPr lang="en-GB" sz="3200" dirty="0"/>
              <a:t>Factor </a:t>
            </a:r>
            <a:r>
              <a:rPr lang="en-GB" sz="3200" dirty="0" smtClean="0"/>
              <a:t>rotation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Reliability</a:t>
            </a:r>
          </a:p>
          <a:p>
            <a:pPr lvl="1">
              <a:lnSpc>
                <a:spcPct val="90000"/>
              </a:lnSpc>
            </a:pPr>
            <a:r>
              <a:rPr lang="en-GB" dirty="0" err="1" smtClean="0"/>
              <a:t>Cronbach’s</a:t>
            </a:r>
            <a:r>
              <a:rPr lang="en-GB" dirty="0" smtClean="0"/>
              <a:t> alpha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19" grpId="0" build="p" bldLvl="3" autoUpdateAnimBg="0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7272807" cy="4824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Examples of scree plots for data that probably have two underlying factors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D642E27-5D04-42CE-B24A-55B03579241F}" type="slidenum">
              <a:rPr lang="en-US"/>
              <a:pPr/>
              <a:t>21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The Scree Plot for the </a:t>
            </a:r>
            <a:r>
              <a:rPr lang="en-GB" sz="4000" dirty="0" err="1" smtClean="0"/>
              <a:t>RAQ</a:t>
            </a:r>
            <a:r>
              <a:rPr lang="en-GB" sz="4000" dirty="0" smtClean="0"/>
              <a:t> Data</a:t>
            </a:r>
            <a:endParaRPr lang="en-US" sz="4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984775" cy="41764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1680" y="537321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Scree plot from principal components analysis of RAQ data.  The second plot shows the point of inflexion at the fourth component.</a:t>
            </a:r>
            <a:endParaRPr lang="en-GB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Principal Components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that we know how many components we want to extract, we can rerun the analysis, specifying that </a:t>
            </a:r>
            <a:r>
              <a:rPr lang="en-GB" dirty="0" smtClean="0"/>
              <a:t>number:</a:t>
            </a:r>
          </a:p>
          <a:p>
            <a:pPr marL="400050" lvl="1" indent="0">
              <a:buNone/>
            </a:pPr>
            <a:r>
              <a:rPr lang="en-GB" dirty="0"/>
              <a:t>pc2 &lt;-  principal(</a:t>
            </a:r>
            <a:r>
              <a:rPr lang="en-GB" dirty="0" err="1"/>
              <a:t>raqData</a:t>
            </a:r>
            <a:r>
              <a:rPr lang="en-GB" dirty="0"/>
              <a:t>, </a:t>
            </a:r>
            <a:r>
              <a:rPr lang="en-GB" dirty="0" err="1"/>
              <a:t>nfactors</a:t>
            </a:r>
            <a:r>
              <a:rPr lang="en-GB" dirty="0"/>
              <a:t> = 4, rotate = "none")</a:t>
            </a:r>
          </a:p>
          <a:p>
            <a:pPr marL="400050" lvl="1" indent="0">
              <a:buNone/>
            </a:pPr>
            <a:r>
              <a:rPr lang="en-GB" dirty="0"/>
              <a:t>pc2 &lt;- principal(</a:t>
            </a:r>
            <a:r>
              <a:rPr lang="en-GB" dirty="0" err="1"/>
              <a:t>raqMatrix</a:t>
            </a:r>
            <a:r>
              <a:rPr lang="en-GB" dirty="0"/>
              <a:t>, </a:t>
            </a:r>
            <a:r>
              <a:rPr lang="en-GB" dirty="0" err="1"/>
              <a:t>nfactors</a:t>
            </a:r>
            <a:r>
              <a:rPr lang="en-GB" dirty="0"/>
              <a:t> = 4, rotate = "none")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8848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8-04 at 15.50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5517157" cy="6165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300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Check the residuals and make sure that fewer than 50% have absolute values greater than 0.05, and that the model fit is greater than </a:t>
            </a:r>
            <a:r>
              <a:rPr lang="en-GB" dirty="0" smtClean="0"/>
              <a:t>0.90.</a:t>
            </a:r>
          </a:p>
          <a:p>
            <a:r>
              <a:rPr lang="en-GB" dirty="0" smtClean="0"/>
              <a:t>Execute the function below:</a:t>
            </a:r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 err="1" smtClean="0"/>
              <a:t>residual.stats</a:t>
            </a:r>
            <a:r>
              <a:rPr lang="en-GB" dirty="0"/>
              <a:t>&lt;-function(matrix){</a:t>
            </a:r>
          </a:p>
          <a:p>
            <a:pPr marL="400050" lvl="1" indent="0">
              <a:buNone/>
            </a:pPr>
            <a:r>
              <a:rPr lang="en-GB" dirty="0"/>
              <a:t>	residuals&lt;-</a:t>
            </a:r>
            <a:r>
              <a:rPr lang="en-GB" dirty="0" err="1"/>
              <a:t>as.matrix</a:t>
            </a:r>
            <a:r>
              <a:rPr lang="en-GB" dirty="0"/>
              <a:t>(matrix[</a:t>
            </a:r>
            <a:r>
              <a:rPr lang="en-GB" dirty="0" err="1"/>
              <a:t>upper.tri</a:t>
            </a:r>
            <a:r>
              <a:rPr lang="en-GB" dirty="0"/>
              <a:t>(matrix)])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large.resid</a:t>
            </a:r>
            <a:r>
              <a:rPr lang="en-GB" dirty="0"/>
              <a:t>&lt;-abs(residuals) &gt; 0.05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numberLargeResids</a:t>
            </a:r>
            <a:r>
              <a:rPr lang="en-GB" dirty="0"/>
              <a:t>&lt;-sum(</a:t>
            </a:r>
            <a:r>
              <a:rPr lang="en-GB" dirty="0" err="1"/>
              <a:t>large.resid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propLargeResid</a:t>
            </a:r>
            <a:r>
              <a:rPr lang="en-GB" dirty="0"/>
              <a:t>&lt;-</a:t>
            </a:r>
            <a:r>
              <a:rPr lang="en-GB" dirty="0" err="1"/>
              <a:t>numberLargeResids</a:t>
            </a:r>
            <a:r>
              <a:rPr lang="en-GB" dirty="0"/>
              <a:t>/</a:t>
            </a:r>
            <a:r>
              <a:rPr lang="en-GB" dirty="0" err="1"/>
              <a:t>nrow</a:t>
            </a:r>
            <a:r>
              <a:rPr lang="en-GB" dirty="0"/>
              <a:t>(residuals)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rmsr</a:t>
            </a:r>
            <a:r>
              <a:rPr lang="en-GB" dirty="0"/>
              <a:t>&lt;-</a:t>
            </a:r>
            <a:r>
              <a:rPr lang="en-GB" dirty="0" err="1"/>
              <a:t>sqrt</a:t>
            </a:r>
            <a:r>
              <a:rPr lang="en-GB" dirty="0"/>
              <a:t>(mean(residuals^2))</a:t>
            </a:r>
          </a:p>
          <a:p>
            <a:pPr marL="400050" lvl="1" indent="0">
              <a:buNone/>
            </a:pPr>
            <a:r>
              <a:rPr lang="en-GB" dirty="0"/>
              <a:t>	</a:t>
            </a:r>
          </a:p>
          <a:p>
            <a:pPr marL="400050" lvl="1" indent="0">
              <a:buNone/>
            </a:pPr>
            <a:r>
              <a:rPr lang="en-GB" dirty="0"/>
              <a:t>	cat("Root means squared residual = ", </a:t>
            </a:r>
            <a:r>
              <a:rPr lang="en-GB" dirty="0" err="1"/>
              <a:t>rmsr</a:t>
            </a:r>
            <a:r>
              <a:rPr lang="en-GB" dirty="0"/>
              <a:t>, "\n")</a:t>
            </a:r>
          </a:p>
          <a:p>
            <a:pPr marL="400050" lvl="1" indent="0">
              <a:buNone/>
            </a:pPr>
            <a:r>
              <a:rPr lang="en-GB" dirty="0"/>
              <a:t>	cat("Number of absolute residuals &gt; 0.05 = ", </a:t>
            </a:r>
            <a:r>
              <a:rPr lang="en-GB" dirty="0" err="1"/>
              <a:t>numberLargeResids</a:t>
            </a:r>
            <a:r>
              <a:rPr lang="en-GB" dirty="0"/>
              <a:t>, "\n")</a:t>
            </a:r>
          </a:p>
          <a:p>
            <a:pPr marL="400050" lvl="1" indent="0">
              <a:buNone/>
            </a:pPr>
            <a:r>
              <a:rPr lang="en-GB" dirty="0"/>
              <a:t>	cat("Proportion of absolute residuals &gt; 0.05 = ", </a:t>
            </a:r>
            <a:r>
              <a:rPr lang="en-GB" dirty="0" err="1"/>
              <a:t>propLargeResid</a:t>
            </a:r>
            <a:r>
              <a:rPr lang="en-GB" dirty="0"/>
              <a:t>, "\n")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hist</a:t>
            </a:r>
            <a:r>
              <a:rPr lang="en-GB" dirty="0"/>
              <a:t>(residuals)</a:t>
            </a:r>
          </a:p>
          <a:p>
            <a:pPr marL="400050" lvl="1" indent="0">
              <a:buNone/>
            </a:pPr>
            <a:r>
              <a:rPr lang="en-GB" dirty="0" smtClean="0"/>
              <a:t>}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80833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Having executed the function, we could use it on our residual </a:t>
            </a:r>
            <a:r>
              <a:rPr lang="en-GB" dirty="0" smtClean="0"/>
              <a:t>matrix: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resids</a:t>
            </a:r>
            <a:r>
              <a:rPr lang="en-GB" dirty="0"/>
              <a:t> &lt;- </a:t>
            </a:r>
            <a:r>
              <a:rPr lang="en-GB" dirty="0" err="1"/>
              <a:t>factor.residuals</a:t>
            </a:r>
            <a:r>
              <a:rPr lang="en-GB" dirty="0"/>
              <a:t>(</a:t>
            </a:r>
            <a:r>
              <a:rPr lang="en-GB" dirty="0" err="1"/>
              <a:t>raqMatrix</a:t>
            </a:r>
            <a:r>
              <a:rPr lang="en-GB" dirty="0"/>
              <a:t>, pc2$loadings)</a:t>
            </a:r>
          </a:p>
          <a:p>
            <a:pPr marL="400050" lvl="1" indent="0">
              <a:buNone/>
            </a:pPr>
            <a:r>
              <a:rPr lang="en-GB" dirty="0" err="1"/>
              <a:t>residual.stats</a:t>
            </a:r>
            <a:r>
              <a:rPr lang="en-GB" dirty="0"/>
              <a:t>(</a:t>
            </a:r>
            <a:r>
              <a:rPr lang="en-GB" dirty="0" err="1"/>
              <a:t>resids</a:t>
            </a:r>
            <a:r>
              <a:rPr lang="en-GB" dirty="0"/>
              <a:t>)</a:t>
            </a:r>
          </a:p>
          <a:p>
            <a:r>
              <a:rPr lang="en-GB" dirty="0" smtClean="0"/>
              <a:t>or: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 smtClean="0"/>
              <a:t>residual.stats</a:t>
            </a:r>
            <a:r>
              <a:rPr lang="en-GB" dirty="0"/>
              <a:t>(</a:t>
            </a:r>
            <a:r>
              <a:rPr lang="en-GB" dirty="0" err="1"/>
              <a:t>factor.residuals</a:t>
            </a:r>
            <a:r>
              <a:rPr lang="en-GB" dirty="0"/>
              <a:t>(</a:t>
            </a:r>
            <a:r>
              <a:rPr lang="en-GB" dirty="0" err="1"/>
              <a:t>raqMatrix</a:t>
            </a:r>
            <a:r>
              <a:rPr lang="en-GB" dirty="0"/>
              <a:t>, pc2$loadings))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7812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8-04 at 15.56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4" y="2636912"/>
            <a:ext cx="8064896" cy="9617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2330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BCEA65A-D92E-4F6C-8D2B-DB5BAA9AC96A}" type="slidenum">
              <a:rPr lang="en-US"/>
              <a:pPr/>
              <a:t>27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Rotation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928802"/>
            <a:ext cx="6810375" cy="3887798"/>
          </a:xfrm>
        </p:spPr>
        <p:txBody>
          <a:bodyPr/>
          <a:lstStyle/>
          <a:p>
            <a:r>
              <a:rPr lang="en-GB" sz="2800" dirty="0"/>
              <a:t>To aid interpretation it is possible to </a:t>
            </a:r>
            <a:r>
              <a:rPr lang="en-GB" sz="2800" dirty="0" smtClean="0"/>
              <a:t>maximize </a:t>
            </a:r>
            <a:r>
              <a:rPr lang="en-GB" sz="2800" dirty="0"/>
              <a:t>the loading of a variable on one factor while </a:t>
            </a:r>
            <a:r>
              <a:rPr lang="en-GB" sz="2800" dirty="0" smtClean="0"/>
              <a:t>minimizing </a:t>
            </a:r>
            <a:r>
              <a:rPr lang="en-GB" sz="2800" dirty="0"/>
              <a:t>its loading on all other factors</a:t>
            </a:r>
          </a:p>
          <a:p>
            <a:r>
              <a:rPr lang="en-GB" sz="2800" dirty="0"/>
              <a:t>This is known as </a:t>
            </a:r>
            <a:r>
              <a:rPr lang="en-GB" sz="2800" dirty="0" smtClean="0"/>
              <a:t>factor rotation.</a:t>
            </a:r>
            <a:endParaRPr lang="en-GB" sz="2800" dirty="0"/>
          </a:p>
          <a:p>
            <a:r>
              <a:rPr lang="en-GB" sz="2800" dirty="0"/>
              <a:t>There are two types:</a:t>
            </a:r>
          </a:p>
          <a:p>
            <a:pPr lvl="1"/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orthogonal</a:t>
            </a:r>
            <a:r>
              <a:rPr lang="en-GB" sz="2400" dirty="0" smtClean="0"/>
              <a:t> (</a:t>
            </a:r>
            <a:r>
              <a:rPr lang="en-GB" sz="2400" dirty="0"/>
              <a:t>factors are uncorrelated)</a:t>
            </a:r>
          </a:p>
          <a:p>
            <a:pPr lvl="1"/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oblique</a:t>
            </a:r>
            <a:r>
              <a:rPr lang="en-GB" sz="2400" dirty="0" smtClean="0"/>
              <a:t> (</a:t>
            </a:r>
            <a:r>
              <a:rPr lang="en-GB" sz="2400" dirty="0"/>
              <a:t>factors </a:t>
            </a:r>
            <a:r>
              <a:rPr lang="en-GB" sz="2400" dirty="0" err="1"/>
              <a:t>intercorrelate</a:t>
            </a:r>
            <a:r>
              <a:rPr lang="en-GB" sz="2400" dirty="0" smtClean="0"/>
              <a:t>).</a:t>
            </a:r>
            <a:endParaRPr lang="en-GB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225636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6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3726FF-4F75-414E-8161-E64C5F0F78D2}" type="slidenum">
              <a:rPr lang="en-US"/>
              <a:pPr/>
              <a:t>28</a:t>
            </a:fld>
            <a:endParaRPr lang="en-US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1258888" y="196850"/>
            <a:ext cx="3600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Orthogonal</a:t>
            </a:r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5435600" y="196850"/>
            <a:ext cx="370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Oblique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632847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4" grpId="0" autoUpdateAnimBg="0"/>
      <p:bldP spid="15873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Orthogonal </a:t>
            </a:r>
            <a:r>
              <a:rPr lang="en-GB" dirty="0" smtClean="0"/>
              <a:t>Rotation (</a:t>
            </a:r>
            <a:r>
              <a:rPr lang="en-GB" dirty="0" err="1" smtClean="0"/>
              <a:t>Varimax</a:t>
            </a:r>
            <a:r>
              <a:rPr lang="en-GB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carry out a </a:t>
            </a:r>
            <a:r>
              <a:rPr lang="en-GB" dirty="0" err="1"/>
              <a:t>varimax</a:t>
            </a:r>
            <a:r>
              <a:rPr lang="en-GB" dirty="0"/>
              <a:t> rotation, we change the </a:t>
            </a:r>
            <a:r>
              <a:rPr lang="en-GB" i="1" dirty="0"/>
              <a:t>rotate</a:t>
            </a:r>
            <a:r>
              <a:rPr lang="en-GB" dirty="0"/>
              <a:t> option in the </a:t>
            </a:r>
            <a:r>
              <a:rPr lang="en-GB" i="1" dirty="0"/>
              <a:t>principal()</a:t>
            </a:r>
            <a:r>
              <a:rPr lang="en-GB" dirty="0"/>
              <a:t> function from </a:t>
            </a:r>
            <a:r>
              <a:rPr lang="en-GB" i="1" dirty="0"/>
              <a:t>“none”</a:t>
            </a:r>
            <a:r>
              <a:rPr lang="en-GB" dirty="0"/>
              <a:t> to </a:t>
            </a:r>
            <a:r>
              <a:rPr lang="en-GB" i="1" dirty="0"/>
              <a:t>“</a:t>
            </a:r>
            <a:r>
              <a:rPr lang="en-GB" i="1" dirty="0" err="1"/>
              <a:t>varimax</a:t>
            </a:r>
            <a:r>
              <a:rPr lang="en-GB" i="1" dirty="0"/>
              <a:t>”</a:t>
            </a:r>
            <a:r>
              <a:rPr lang="en-GB" dirty="0"/>
              <a:t> (we could also exclude it altogether because </a:t>
            </a:r>
            <a:r>
              <a:rPr lang="en-GB" dirty="0" err="1"/>
              <a:t>varimax</a:t>
            </a:r>
            <a:r>
              <a:rPr lang="en-GB" dirty="0"/>
              <a:t> is the default </a:t>
            </a:r>
            <a:r>
              <a:rPr lang="en-US" dirty="0"/>
              <a:t>if</a:t>
            </a:r>
            <a:r>
              <a:rPr lang="en-GB" dirty="0"/>
              <a:t> the option is not specified):</a:t>
            </a:r>
          </a:p>
          <a:p>
            <a:pPr marL="400050" lvl="1" indent="0">
              <a:buNone/>
            </a:pPr>
            <a:r>
              <a:rPr lang="en-GB" dirty="0"/>
              <a:t>pc3 &lt;-  principal(</a:t>
            </a:r>
            <a:r>
              <a:rPr lang="en-GB" dirty="0" err="1"/>
              <a:t>raqData</a:t>
            </a:r>
            <a:r>
              <a:rPr lang="en-GB" dirty="0"/>
              <a:t>, </a:t>
            </a:r>
            <a:r>
              <a:rPr lang="en-GB" dirty="0" err="1"/>
              <a:t>nfactors</a:t>
            </a:r>
            <a:r>
              <a:rPr lang="en-GB" dirty="0"/>
              <a:t> = 4, rotate = "</a:t>
            </a:r>
            <a:r>
              <a:rPr lang="en-GB" dirty="0" err="1"/>
              <a:t>varimax</a:t>
            </a:r>
            <a:r>
              <a:rPr lang="en-GB" dirty="0"/>
              <a:t>")</a:t>
            </a:r>
          </a:p>
          <a:p>
            <a:pPr marL="400050" lvl="1" indent="0">
              <a:buNone/>
            </a:pPr>
            <a:r>
              <a:rPr lang="en-GB" dirty="0"/>
              <a:t>pc3 &lt;-  principal(</a:t>
            </a:r>
            <a:r>
              <a:rPr lang="en-GB" dirty="0" err="1"/>
              <a:t>raqMatrix</a:t>
            </a:r>
            <a:r>
              <a:rPr lang="en-GB" dirty="0"/>
              <a:t>, </a:t>
            </a:r>
            <a:r>
              <a:rPr lang="en-GB" dirty="0" err="1"/>
              <a:t>nfactors</a:t>
            </a:r>
            <a:r>
              <a:rPr lang="en-GB" dirty="0"/>
              <a:t> = 4, rotate = "</a:t>
            </a:r>
            <a:r>
              <a:rPr lang="en-GB" dirty="0" err="1"/>
              <a:t>varimax</a:t>
            </a:r>
            <a:r>
              <a:rPr lang="en-GB" dirty="0"/>
              <a:t>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769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5CF12BE-9505-4C4D-9E65-D5C9A067775C}" type="slidenum">
              <a:rPr lang="en-US"/>
              <a:pPr/>
              <a:t>3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96850"/>
            <a:ext cx="7634287" cy="1438275"/>
          </a:xfrm>
        </p:spPr>
        <p:txBody>
          <a:bodyPr/>
          <a:lstStyle/>
          <a:p>
            <a:r>
              <a:rPr lang="en-GB"/>
              <a:t>When and Why?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744663"/>
            <a:ext cx="7216775" cy="420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test for clusters of variables or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measures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see whether different measures are tapping aspects of a common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E.g.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anal-retentiveness, number of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friends, and social skills might be aspects of the common dimension of ‘statistical ability’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Orthogonal </a:t>
            </a:r>
            <a:r>
              <a:rPr lang="en-GB" dirty="0" smtClean="0"/>
              <a:t>Rotation (</a:t>
            </a:r>
            <a:r>
              <a:rPr lang="en-GB" dirty="0" err="1" smtClean="0"/>
              <a:t>Varimax</a:t>
            </a:r>
            <a:r>
              <a:rPr lang="en-GB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Interpreting the factor loading matrix is a little </a:t>
            </a:r>
            <a:r>
              <a:rPr lang="en-GB" dirty="0" smtClean="0"/>
              <a:t>complex; we </a:t>
            </a:r>
            <a:r>
              <a:rPr lang="en-GB" dirty="0"/>
              <a:t>can make it easier by using the </a:t>
            </a:r>
            <a:r>
              <a:rPr lang="en-GB" i="1" dirty="0" err="1"/>
              <a:t>print.psych</a:t>
            </a:r>
            <a:r>
              <a:rPr lang="en-GB" i="1" dirty="0"/>
              <a:t>()</a:t>
            </a:r>
            <a:r>
              <a:rPr lang="en-GB" dirty="0"/>
              <a:t> function. </a:t>
            </a:r>
            <a:endParaRPr lang="en-GB" dirty="0" smtClean="0"/>
          </a:p>
          <a:p>
            <a:r>
              <a:rPr lang="en-GB" dirty="0" smtClean="0"/>
              <a:t>Generally </a:t>
            </a:r>
            <a:r>
              <a:rPr lang="en-GB" dirty="0"/>
              <a:t>you should be very careful with the </a:t>
            </a:r>
            <a:r>
              <a:rPr lang="en-US" dirty="0"/>
              <a:t>cut-off</a:t>
            </a:r>
            <a:r>
              <a:rPr lang="en-GB" dirty="0"/>
              <a:t> value – if you think that a loading of </a:t>
            </a:r>
            <a:r>
              <a:rPr lang="en-GB" dirty="0" smtClean="0"/>
              <a:t>.</a:t>
            </a:r>
            <a:r>
              <a:rPr lang="en-GB" dirty="0"/>
              <a:t>4 will be interesting, you should use a lower </a:t>
            </a:r>
            <a:r>
              <a:rPr lang="en-US" dirty="0"/>
              <a:t>cut-off</a:t>
            </a:r>
            <a:r>
              <a:rPr lang="en-GB" dirty="0"/>
              <a:t> (say, </a:t>
            </a:r>
            <a:r>
              <a:rPr lang="en-GB" dirty="0" smtClean="0"/>
              <a:t>.</a:t>
            </a:r>
            <a:r>
              <a:rPr lang="en-GB" dirty="0"/>
              <a:t>3), because you don’t want to miss a loading that was </a:t>
            </a:r>
            <a:r>
              <a:rPr lang="en-GB" dirty="0" smtClean="0"/>
              <a:t>.39: 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print.psych</a:t>
            </a:r>
            <a:r>
              <a:rPr lang="en-GB" dirty="0"/>
              <a:t>(pc3, cut = 0.3, sort = TRUE)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9513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Orthogonal </a:t>
            </a:r>
            <a:r>
              <a:rPr lang="en-GB" dirty="0" smtClean="0"/>
              <a:t>Rotation (</a:t>
            </a:r>
            <a:r>
              <a:rPr lang="en-GB" dirty="0" err="1" smtClean="0"/>
              <a:t>Varimax</a:t>
            </a:r>
            <a:r>
              <a:rPr lang="en-GB" dirty="0" smtClean="0"/>
              <a:t>) </a:t>
            </a:r>
            <a:endParaRPr lang="en-US" dirty="0"/>
          </a:p>
        </p:txBody>
      </p:sp>
      <p:pic>
        <p:nvPicPr>
          <p:cNvPr id="6" name="Picture 5" descr="Screen shot 2011-08-04 at 16.02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5"/>
            <a:ext cx="4634341" cy="5357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5661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Oblique </a:t>
            </a:r>
            <a:r>
              <a:rPr lang="en-GB" dirty="0" smtClean="0"/>
              <a:t>Rotation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The command for an oblique rotation is very similar to that for an orthogonal </a:t>
            </a:r>
            <a:r>
              <a:rPr lang="en-GB" dirty="0" smtClean="0"/>
              <a:t>rotation – </a:t>
            </a:r>
            <a:r>
              <a:rPr lang="en-GB" dirty="0"/>
              <a:t>we just change the </a:t>
            </a:r>
            <a:r>
              <a:rPr lang="en-GB" i="1" dirty="0"/>
              <a:t>rotate </a:t>
            </a:r>
            <a:r>
              <a:rPr lang="en-GB" dirty="0" smtClean="0"/>
              <a:t>option </a:t>
            </a:r>
            <a:r>
              <a:rPr lang="en-GB" dirty="0"/>
              <a:t>from </a:t>
            </a:r>
            <a:r>
              <a:rPr lang="en-GB" i="1" dirty="0"/>
              <a:t>“</a:t>
            </a:r>
            <a:r>
              <a:rPr lang="en-GB" i="1" dirty="0" err="1"/>
              <a:t>varimax</a:t>
            </a:r>
            <a:r>
              <a:rPr lang="en-GB" i="1" dirty="0"/>
              <a:t>” </a:t>
            </a:r>
            <a:r>
              <a:rPr lang="en-GB" dirty="0"/>
              <a:t>to </a:t>
            </a:r>
            <a:r>
              <a:rPr lang="en-GB" i="1" dirty="0"/>
              <a:t>“</a:t>
            </a:r>
            <a:r>
              <a:rPr lang="en-GB" i="1" dirty="0" err="1"/>
              <a:t>oblimin</a:t>
            </a:r>
            <a:r>
              <a:rPr lang="en-GB" i="1" dirty="0"/>
              <a:t>”</a:t>
            </a:r>
            <a:r>
              <a:rPr lang="en-GB" dirty="0"/>
              <a:t>.</a:t>
            </a:r>
          </a:p>
          <a:p>
            <a:pPr marL="400050" lvl="1" indent="0">
              <a:buNone/>
            </a:pPr>
            <a:r>
              <a:rPr lang="en-GB" dirty="0"/>
              <a:t>pc4 &lt;- principal(</a:t>
            </a:r>
            <a:r>
              <a:rPr lang="en-GB" dirty="0" err="1"/>
              <a:t>raqData</a:t>
            </a:r>
            <a:r>
              <a:rPr lang="en-GB" dirty="0"/>
              <a:t>, </a:t>
            </a:r>
            <a:r>
              <a:rPr lang="en-GB" dirty="0" err="1"/>
              <a:t>nfactors</a:t>
            </a:r>
            <a:r>
              <a:rPr lang="en-GB" dirty="0"/>
              <a:t> = 4, rotate = "</a:t>
            </a:r>
            <a:r>
              <a:rPr lang="en-GB" dirty="0" err="1"/>
              <a:t>oblimin</a:t>
            </a:r>
            <a:r>
              <a:rPr lang="en-GB" dirty="0"/>
              <a:t>")</a:t>
            </a:r>
          </a:p>
          <a:p>
            <a:pPr marL="400050" lvl="1" indent="0">
              <a:buNone/>
            </a:pPr>
            <a:r>
              <a:rPr lang="en-GB" dirty="0"/>
              <a:t>pc4 &lt;- principal(</a:t>
            </a:r>
            <a:r>
              <a:rPr lang="en-GB" dirty="0" err="1"/>
              <a:t>raqMatrix</a:t>
            </a:r>
            <a:r>
              <a:rPr lang="en-GB" dirty="0"/>
              <a:t>, </a:t>
            </a:r>
            <a:r>
              <a:rPr lang="en-GB" dirty="0" err="1"/>
              <a:t>nfactors</a:t>
            </a:r>
            <a:r>
              <a:rPr lang="en-GB" dirty="0"/>
              <a:t> = 4, rotate = "</a:t>
            </a:r>
            <a:r>
              <a:rPr lang="en-GB" dirty="0" err="1"/>
              <a:t>oblimin</a:t>
            </a:r>
            <a:r>
              <a:rPr lang="en-GB" dirty="0"/>
              <a:t>"</a:t>
            </a:r>
            <a:r>
              <a:rPr lang="en-GB" dirty="0" smtClean="0"/>
              <a:t>)</a:t>
            </a:r>
          </a:p>
          <a:p>
            <a:r>
              <a:rPr lang="en-GB" dirty="0"/>
              <a:t>As with the previous model, we can look at the factor loadings from this model in a nice easy-to-digest format by executing:</a:t>
            </a:r>
          </a:p>
          <a:p>
            <a:pPr marL="400050" lvl="1" indent="0">
              <a:buNone/>
            </a:pPr>
            <a:r>
              <a:rPr lang="en-GB" dirty="0" err="1"/>
              <a:t>print.psych</a:t>
            </a:r>
            <a:r>
              <a:rPr lang="en-GB" dirty="0"/>
              <a:t>(pc4, cut = 0.3, sort = TRUE)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349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Oblique </a:t>
            </a:r>
            <a:r>
              <a:rPr lang="en-GB" dirty="0" smtClean="0"/>
              <a:t>Rotation </a:t>
            </a:r>
            <a:endParaRPr lang="en-US" dirty="0"/>
          </a:p>
        </p:txBody>
      </p:sp>
      <p:pic>
        <p:nvPicPr>
          <p:cNvPr id="4" name="Picture 3" descr="Screen shot 2011-08-04 at 16.04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87" y="1268760"/>
            <a:ext cx="4178245" cy="5589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5152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75B5470-B8E7-4BE1-B276-24D0E10AD565}" type="slidenum">
              <a:rPr lang="en-US"/>
              <a:pPr/>
              <a:t>34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28600"/>
            <a:ext cx="7416800" cy="990600"/>
          </a:xfrm>
        </p:spPr>
        <p:txBody>
          <a:bodyPr/>
          <a:lstStyle/>
          <a:p>
            <a:r>
              <a:rPr lang="en-GB" sz="4800"/>
              <a:t>Important!</a:t>
            </a:r>
            <a:endParaRPr lang="en-GB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520825"/>
            <a:ext cx="7186613" cy="4448175"/>
          </a:xfrm>
        </p:spPr>
        <p:txBody>
          <a:bodyPr/>
          <a:lstStyle/>
          <a:p>
            <a:r>
              <a:rPr lang="en-GB" sz="2800" dirty="0"/>
              <a:t>We assume that algebraic factors represent psychological constructs.</a:t>
            </a:r>
          </a:p>
          <a:p>
            <a:r>
              <a:rPr lang="en-GB" sz="2800" dirty="0"/>
              <a:t>The nature of these psychological dimensions is ‘guessed at’ by looking at the loadings for a factor.</a:t>
            </a:r>
          </a:p>
          <a:p>
            <a:r>
              <a:rPr lang="en-GB" sz="2800" dirty="0"/>
              <a:t>This assumption is controvertible.</a:t>
            </a:r>
          </a:p>
          <a:p>
            <a:r>
              <a:rPr lang="en-GB" sz="2800" dirty="0"/>
              <a:t>Many argue that </a:t>
            </a:r>
            <a:r>
              <a:rPr lang="en-GB" sz="2800" dirty="0" smtClean="0"/>
              <a:t>factors </a:t>
            </a:r>
            <a:r>
              <a:rPr lang="en-GB" sz="2800" dirty="0"/>
              <a:t>are statistical truths </a:t>
            </a:r>
            <a:r>
              <a:rPr lang="en-GB" sz="2800" dirty="0" smtClean="0"/>
              <a:t>only – and </a:t>
            </a:r>
            <a:r>
              <a:rPr lang="en-GB" sz="2800" dirty="0"/>
              <a:t>psychological fictions.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0B90F8B-87FE-4A9F-BD7E-3BAC6B419006}" type="slidenum">
              <a:rPr lang="en-US"/>
              <a:pPr/>
              <a:t>35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28600"/>
            <a:ext cx="7345363" cy="990600"/>
          </a:xfrm>
        </p:spPr>
        <p:txBody>
          <a:bodyPr/>
          <a:lstStyle/>
          <a:p>
            <a:r>
              <a:rPr lang="en-GB" sz="4800"/>
              <a:t>Reliability</a:t>
            </a:r>
            <a:endParaRPr lang="en-GB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28775"/>
            <a:ext cx="7450137" cy="4392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Test–retest method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What about practice effects/mood states?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Alternate </a:t>
            </a:r>
            <a:r>
              <a:rPr lang="en-GB" sz="2400" dirty="0" smtClean="0"/>
              <a:t>form method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Expensive and </a:t>
            </a:r>
            <a:r>
              <a:rPr lang="en-GB" sz="2000" dirty="0" smtClean="0"/>
              <a:t>impractical.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Split-half method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Splits the questionnaire into two random halves, calculates scores and correlates them.</a:t>
            </a:r>
          </a:p>
          <a:p>
            <a:pPr>
              <a:lnSpc>
                <a:spcPct val="90000"/>
              </a:lnSpc>
            </a:pPr>
            <a:r>
              <a:rPr lang="en-GB" sz="2400" dirty="0" err="1"/>
              <a:t>Cronbach’s</a:t>
            </a:r>
            <a:r>
              <a:rPr lang="en-GB" sz="2400" dirty="0"/>
              <a:t> </a:t>
            </a:r>
            <a:r>
              <a:rPr lang="en-GB" sz="2400" dirty="0" smtClean="0"/>
              <a:t>alpha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Splits the questionnaire into all possible halves, calculates the scores, correlates them and averages the correlation for all splits (well, sort of …).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Ranges from 0 (no reliability) to 1 (complete reliability)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utoUpdateAnimBg="0"/>
      <p:bldP spid="18329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1F05AE2-A453-46B1-A122-2C569763A846}" type="slidenum">
              <a:rPr lang="en-US"/>
              <a:pPr/>
              <a:t>36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/>
              <a:t>Cronbach’s Alpha</a:t>
            </a:r>
            <a:endParaRPr lang="en-GB"/>
          </a:p>
        </p:txBody>
      </p:sp>
      <p:graphicFrame>
        <p:nvGraphicFramePr>
          <p:cNvPr id="18534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44700" y="1706563"/>
          <a:ext cx="6248400" cy="1311275"/>
        </p:xfrm>
        <a:graphic>
          <a:graphicData uri="http://schemas.openxmlformats.org/presentationml/2006/ole">
            <p:oleObj spid="_x0000_s4136" name="Equation" r:id="rId4" imgW="3390840" imgH="711000" progId="Equation.DSMT4">
              <p:embed/>
            </p:oleObj>
          </a:graphicData>
        </a:graphic>
      </p:graphicFrame>
      <p:graphicFrame>
        <p:nvGraphicFramePr>
          <p:cNvPr id="18534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24075" y="3357563"/>
          <a:ext cx="6121400" cy="2622550"/>
        </p:xfrm>
        <a:graphic>
          <a:graphicData uri="http://schemas.openxmlformats.org/presentationml/2006/ole">
            <p:oleObj spid="_x0000_s4137" name="Equation" r:id="rId5" imgW="1510772" imgH="64763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91E693E2-01D7-448D-8849-F174E412B75B}" type="slidenum">
              <a:rPr lang="en-US"/>
              <a:pPr/>
              <a:t>37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28600"/>
            <a:ext cx="7343775" cy="990600"/>
          </a:xfrm>
        </p:spPr>
        <p:txBody>
          <a:bodyPr/>
          <a:lstStyle/>
          <a:p>
            <a:r>
              <a:rPr lang="en-GB" sz="4000"/>
              <a:t>Interpreting Cronbach’s Alpha</a:t>
            </a:r>
            <a:endParaRPr lang="en-GB" sz="360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41463"/>
            <a:ext cx="7594600" cy="4264025"/>
          </a:xfrm>
          <a:noFill/>
        </p:spPr>
        <p:txBody>
          <a:bodyPr/>
          <a:lstStyle/>
          <a:p>
            <a:r>
              <a:rPr lang="en-GB" sz="2800" dirty="0"/>
              <a:t>Kline (1999)</a:t>
            </a:r>
          </a:p>
          <a:p>
            <a:pPr lvl="1"/>
            <a:r>
              <a:rPr lang="en-GB" sz="2400" dirty="0"/>
              <a:t>Reliable if </a:t>
            </a:r>
            <a:r>
              <a:rPr lang="el-GR" sz="2400" dirty="0"/>
              <a:t>α</a:t>
            </a:r>
            <a:r>
              <a:rPr lang="en-GB" sz="2400" dirty="0"/>
              <a:t> &gt; .7</a:t>
            </a:r>
          </a:p>
          <a:p>
            <a:r>
              <a:rPr lang="en-GB" sz="2800" dirty="0"/>
              <a:t>Depends on the number of items</a:t>
            </a:r>
          </a:p>
          <a:p>
            <a:pPr lvl="1"/>
            <a:r>
              <a:rPr lang="en-GB" sz="2400" dirty="0"/>
              <a:t>More questions = bigger </a:t>
            </a:r>
            <a:r>
              <a:rPr lang="el-GR" sz="2400" dirty="0"/>
              <a:t>α</a:t>
            </a:r>
            <a:endParaRPr lang="en-GB" sz="2400" dirty="0"/>
          </a:p>
          <a:p>
            <a:r>
              <a:rPr lang="en-GB" sz="2800" dirty="0"/>
              <a:t>Treat </a:t>
            </a:r>
            <a:r>
              <a:rPr lang="en-GB" sz="2800" dirty="0" smtClean="0"/>
              <a:t>subscales </a:t>
            </a:r>
            <a:r>
              <a:rPr lang="en-GB" sz="2800" dirty="0"/>
              <a:t>separately</a:t>
            </a:r>
          </a:p>
          <a:p>
            <a:r>
              <a:rPr lang="en-GB" sz="2800" dirty="0"/>
              <a:t>Remember to reverse score reverse phrased items!</a:t>
            </a:r>
          </a:p>
          <a:p>
            <a:pPr lvl="1"/>
            <a:r>
              <a:rPr lang="en-GB" sz="2400" dirty="0"/>
              <a:t>If not, </a:t>
            </a:r>
            <a:r>
              <a:rPr lang="el-GR" sz="2400" dirty="0"/>
              <a:t>α</a:t>
            </a:r>
            <a:r>
              <a:rPr lang="en-GB" sz="2400" dirty="0"/>
              <a:t> is reduced and can even be negative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357298"/>
            <a:ext cx="2714612" cy="26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  <p:bldP spid="18739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Reliability </a:t>
            </a:r>
            <a:r>
              <a:rPr lang="en-GB" sz="3600" dirty="0" smtClean="0"/>
              <a:t>Analysis Using</a:t>
            </a:r>
            <a:r>
              <a:rPr lang="en-GB" sz="3600" b="1" dirty="0" smtClean="0"/>
              <a:t> R 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GB" dirty="0"/>
              <a:t>Subscale 1 (</a:t>
            </a:r>
            <a:r>
              <a:rPr lang="en-GB" i="1" dirty="0"/>
              <a:t>Fear of computers</a:t>
            </a:r>
            <a:r>
              <a:rPr lang="en-GB" dirty="0"/>
              <a:t>): items 6, 7, 10, 13, 14, 15, 18</a:t>
            </a:r>
          </a:p>
          <a:p>
            <a:pPr lvl="1"/>
            <a:r>
              <a:rPr lang="en-GB" dirty="0"/>
              <a:t>Subscale 2 (</a:t>
            </a:r>
            <a:r>
              <a:rPr lang="en-GB" i="1" dirty="0"/>
              <a:t>Fear of statistics</a:t>
            </a:r>
            <a:r>
              <a:rPr lang="en-GB" dirty="0"/>
              <a:t>): items 1, </a:t>
            </a:r>
            <a:r>
              <a:rPr lang="en-GB" b="1" dirty="0"/>
              <a:t>3</a:t>
            </a:r>
            <a:r>
              <a:rPr lang="en-GB" dirty="0"/>
              <a:t>, 4, 5, 12, 16, 20, 21</a:t>
            </a:r>
          </a:p>
          <a:p>
            <a:pPr lvl="1"/>
            <a:r>
              <a:rPr lang="en-GB" dirty="0"/>
              <a:t>Subscale 3 (</a:t>
            </a:r>
            <a:r>
              <a:rPr lang="en-GB" i="1" dirty="0"/>
              <a:t>Fear of mathematics</a:t>
            </a:r>
            <a:r>
              <a:rPr lang="en-GB" dirty="0"/>
              <a:t>): items 8, 11, 17</a:t>
            </a:r>
          </a:p>
          <a:p>
            <a:pPr lvl="1"/>
            <a:r>
              <a:rPr lang="en-GB" dirty="0"/>
              <a:t>Subscale 4 (</a:t>
            </a:r>
            <a:r>
              <a:rPr lang="en-GB" i="1" dirty="0"/>
              <a:t>Peer evaluation</a:t>
            </a:r>
            <a:r>
              <a:rPr lang="en-GB" dirty="0"/>
              <a:t>): items 2, 9, 19, 22, 23</a:t>
            </a:r>
          </a:p>
          <a:p>
            <a:r>
              <a:rPr lang="en-GB" dirty="0" smtClean="0"/>
              <a:t>Don’t </a:t>
            </a:r>
            <a:r>
              <a:rPr lang="en-GB" dirty="0"/>
              <a:t>forget that question 3 has a negative sign, we’ll need to remember to deal with that</a:t>
            </a:r>
            <a:r>
              <a:rPr lang="en-GB" dirty="0" smtClean="0"/>
              <a:t>.</a:t>
            </a:r>
          </a:p>
          <a:p>
            <a:r>
              <a:rPr lang="en-GB" dirty="0" smtClean="0"/>
              <a:t>First</a:t>
            </a:r>
            <a:r>
              <a:rPr lang="en-GB" dirty="0"/>
              <a:t>, we’ll create four new </a:t>
            </a:r>
            <a:r>
              <a:rPr lang="en-GB" dirty="0" smtClean="0"/>
              <a:t>data sets</a:t>
            </a:r>
            <a:r>
              <a:rPr lang="en-GB" dirty="0"/>
              <a:t>, containing the subscales for the </a:t>
            </a:r>
            <a:r>
              <a:rPr lang="en-GB" dirty="0" smtClean="0"/>
              <a:t>items:</a:t>
            </a:r>
          </a:p>
          <a:p>
            <a:pPr marL="400050" lvl="1" indent="0">
              <a:buNone/>
            </a:pPr>
            <a:r>
              <a:rPr lang="en-GB" dirty="0" err="1" smtClean="0"/>
              <a:t>computerFear</a:t>
            </a:r>
            <a:r>
              <a:rPr lang="en-GB" dirty="0"/>
              <a:t>&lt;-</a:t>
            </a:r>
            <a:r>
              <a:rPr lang="en-GB" dirty="0" err="1"/>
              <a:t>raqData</a:t>
            </a:r>
            <a:r>
              <a:rPr lang="en-GB" dirty="0"/>
              <a:t>[, c(6, 7, 10, 13, 14, 15, 18)]</a:t>
            </a:r>
          </a:p>
          <a:p>
            <a:pPr marL="400050" lvl="1" indent="0">
              <a:buNone/>
            </a:pPr>
            <a:r>
              <a:rPr lang="en-GB" dirty="0" err="1"/>
              <a:t>statisticsFear</a:t>
            </a:r>
            <a:r>
              <a:rPr lang="en-GB" dirty="0"/>
              <a:t> &lt;- </a:t>
            </a:r>
            <a:r>
              <a:rPr lang="en-GB" dirty="0" err="1"/>
              <a:t>raqData</a:t>
            </a:r>
            <a:r>
              <a:rPr lang="en-GB" dirty="0"/>
              <a:t>[, c(1, 3, 4, 5, 12, 16, 20, 21)]</a:t>
            </a:r>
          </a:p>
          <a:p>
            <a:pPr marL="400050" lvl="1" indent="0">
              <a:buNone/>
            </a:pPr>
            <a:r>
              <a:rPr lang="en-GB" dirty="0" err="1"/>
              <a:t>mathFear</a:t>
            </a:r>
            <a:r>
              <a:rPr lang="en-GB" dirty="0"/>
              <a:t> &lt;- </a:t>
            </a:r>
            <a:r>
              <a:rPr lang="en-GB" dirty="0" err="1"/>
              <a:t>raqData</a:t>
            </a:r>
            <a:r>
              <a:rPr lang="en-GB" dirty="0"/>
              <a:t>[, c(8, 11, 17)]</a:t>
            </a:r>
          </a:p>
          <a:p>
            <a:pPr marL="400050" lvl="1" indent="0">
              <a:buNone/>
            </a:pPr>
            <a:r>
              <a:rPr lang="en-GB" dirty="0" err="1"/>
              <a:t>peerEvaluation</a:t>
            </a:r>
            <a:r>
              <a:rPr lang="en-GB" dirty="0"/>
              <a:t> &lt;- </a:t>
            </a:r>
            <a:r>
              <a:rPr lang="en-GB" dirty="0" err="1"/>
              <a:t>raqData</a:t>
            </a:r>
            <a:r>
              <a:rPr lang="en-GB" dirty="0"/>
              <a:t>[, c(2, 9, 19, 22, 23)]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94F8633-8C23-4ED1-A2E1-35FA06F2F8F5}" type="slidenum">
              <a:rPr lang="en-US"/>
              <a:pPr/>
              <a:t>38</a:t>
            </a:fld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Reliability </a:t>
            </a:r>
            <a:r>
              <a:rPr lang="en-GB" dirty="0" smtClean="0"/>
              <a:t>Analysis Using</a:t>
            </a:r>
            <a:r>
              <a:rPr lang="en-GB" b="1" dirty="0" smtClean="0"/>
              <a:t> 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use the </a:t>
            </a:r>
            <a:r>
              <a:rPr lang="en-GB" i="1" dirty="0"/>
              <a:t>alpha() </a:t>
            </a:r>
            <a:r>
              <a:rPr lang="en-GB" dirty="0"/>
              <a:t>function we simply input the name of the </a:t>
            </a:r>
            <a:r>
              <a:rPr lang="en-GB" dirty="0" err="1"/>
              <a:t>dataframe</a:t>
            </a:r>
            <a:r>
              <a:rPr lang="en-GB" dirty="0"/>
              <a:t> for each subscale, and, where necessary, include the </a:t>
            </a:r>
            <a:r>
              <a:rPr lang="en-GB" i="1" dirty="0"/>
              <a:t>keys</a:t>
            </a:r>
            <a:r>
              <a:rPr lang="en-GB" dirty="0"/>
              <a:t>  </a:t>
            </a:r>
            <a:r>
              <a:rPr lang="en-GB" dirty="0" smtClean="0"/>
              <a:t>option: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alpha(</a:t>
            </a:r>
            <a:r>
              <a:rPr lang="en-GB" dirty="0" err="1"/>
              <a:t>computerFear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/>
              <a:t>alpha(</a:t>
            </a:r>
            <a:r>
              <a:rPr lang="en-GB" dirty="0" err="1"/>
              <a:t>statisticsFear</a:t>
            </a:r>
            <a:r>
              <a:rPr lang="en-GB" dirty="0"/>
              <a:t>, keys = c(1, -1, 1, 1, 1, 1, 1, 1))</a:t>
            </a:r>
          </a:p>
          <a:p>
            <a:pPr marL="400050" lvl="1" indent="0">
              <a:buNone/>
            </a:pPr>
            <a:r>
              <a:rPr lang="en-GB" dirty="0"/>
              <a:t>alpha(</a:t>
            </a:r>
            <a:r>
              <a:rPr lang="en-GB" dirty="0" err="1"/>
              <a:t>mathFear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/>
              <a:t>alpha(</a:t>
            </a:r>
            <a:r>
              <a:rPr lang="en-GB" dirty="0" err="1"/>
              <a:t>peerEvaluation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22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064CDE9-3D3A-48B3-B31D-81DB7A38E0C1}" type="slidenum">
              <a:rPr lang="en-US"/>
              <a:pPr/>
              <a:t>4</a:t>
            </a:fld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228600"/>
            <a:ext cx="2881312" cy="914400"/>
          </a:xfrm>
        </p:spPr>
        <p:txBody>
          <a:bodyPr/>
          <a:lstStyle/>
          <a:p>
            <a:pPr algn="l"/>
            <a:r>
              <a:rPr lang="en-GB" i="1" dirty="0"/>
              <a:t>R</a:t>
            </a:r>
            <a:r>
              <a:rPr lang="en-GB" dirty="0"/>
              <a:t>-Matrix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331913" y="4511675"/>
            <a:ext cx="72056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rgbClr val="FF0066"/>
                </a:solidFill>
              </a:rPr>
              <a:t>In </a:t>
            </a:r>
            <a:r>
              <a:rPr lang="en-GB" sz="3200" dirty="0" smtClean="0">
                <a:solidFill>
                  <a:srgbClr val="FF0066"/>
                </a:solidFill>
              </a:rPr>
              <a:t>factor analysis we </a:t>
            </a:r>
            <a:r>
              <a:rPr lang="en-GB" sz="3200" dirty="0">
                <a:solidFill>
                  <a:srgbClr val="FF0066"/>
                </a:solidFill>
              </a:rPr>
              <a:t>look to reduce the </a:t>
            </a:r>
            <a:r>
              <a:rPr lang="en-GB" sz="3200" i="1" dirty="0">
                <a:solidFill>
                  <a:srgbClr val="FF0066"/>
                </a:solidFill>
              </a:rPr>
              <a:t>R</a:t>
            </a:r>
            <a:r>
              <a:rPr lang="en-GB" sz="3200" dirty="0">
                <a:solidFill>
                  <a:srgbClr val="FF0066"/>
                </a:solidFill>
              </a:rPr>
              <a:t>-matrix into smaller set of </a:t>
            </a:r>
            <a:r>
              <a:rPr lang="en-GB" sz="3200" i="1" dirty="0">
                <a:solidFill>
                  <a:srgbClr val="FF0066"/>
                </a:solidFill>
              </a:rPr>
              <a:t>uncorrelated</a:t>
            </a:r>
            <a:r>
              <a:rPr lang="en-GB" sz="3200" dirty="0">
                <a:solidFill>
                  <a:srgbClr val="FF0066"/>
                </a:solidFill>
              </a:rPr>
              <a:t> dimensions.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264695" cy="3337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utoUpdateAnimBg="0"/>
      <p:bldP spid="14029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26FD9C0-BCDB-4B8A-AE9C-DD4F2E94D538}" type="slidenum">
              <a:rPr lang="en-US"/>
              <a:pPr/>
              <a:t>40</a:t>
            </a:fld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590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Picture 1" descr="Screen shot 2011-08-04 at 16.12.3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3872"/>
            <a:ext cx="5112568" cy="646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04 at 16.13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372200" cy="6446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628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04 at 16.14.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7224078" cy="5809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776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04 at 16.15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350283" cy="6278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7648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794C666-6DAB-45C1-8597-AFB6A4279463}" type="slidenum">
              <a:rPr lang="en-US"/>
              <a:pPr/>
              <a:t>44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End?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Describe </a:t>
            </a:r>
            <a:r>
              <a:rPr lang="en-GB" sz="2800" dirty="0" smtClean="0"/>
              <a:t>factor structure/reliability</a:t>
            </a:r>
            <a:endParaRPr lang="en-GB" sz="2800" dirty="0"/>
          </a:p>
          <a:p>
            <a:r>
              <a:rPr lang="en-GB" sz="2800" dirty="0"/>
              <a:t>What items should be retained?</a:t>
            </a:r>
          </a:p>
          <a:p>
            <a:pPr lvl="1"/>
            <a:r>
              <a:rPr lang="en-GB" sz="2400" dirty="0"/>
              <a:t>What items did you eliminate and why?</a:t>
            </a:r>
          </a:p>
          <a:p>
            <a:r>
              <a:rPr lang="en-GB" sz="2800" dirty="0"/>
              <a:t>Application</a:t>
            </a:r>
          </a:p>
          <a:p>
            <a:pPr lvl="1"/>
            <a:r>
              <a:rPr lang="en-GB" sz="2400" dirty="0"/>
              <a:t>Where will your questionnaire be used?</a:t>
            </a:r>
          </a:p>
          <a:p>
            <a:pPr lvl="1"/>
            <a:r>
              <a:rPr lang="en-GB" sz="2400" dirty="0"/>
              <a:t>How does it fit in with psychological theory?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15E0AE1F-B579-4450-AA4B-9D5939FF5D7A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28600"/>
            <a:ext cx="7561262" cy="990600"/>
          </a:xfrm>
        </p:spPr>
        <p:txBody>
          <a:bodyPr/>
          <a:lstStyle/>
          <a:p>
            <a:r>
              <a:rPr lang="en-GB" sz="4800"/>
              <a:t>What is a Factor?</a:t>
            </a:r>
            <a:endParaRPr lang="en-GB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28775"/>
            <a:ext cx="7631112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If several variables correlate highly, they might measure aspects of a common underlying dimension.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These dimensions are called </a:t>
            </a:r>
            <a:r>
              <a:rPr lang="en-GB" dirty="0">
                <a:solidFill>
                  <a:schemeClr val="accent2"/>
                </a:solidFill>
              </a:rPr>
              <a:t>factors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</a:pPr>
            <a:r>
              <a:rPr lang="en-GB" dirty="0"/>
              <a:t>Factors are classification axis along which the measures can be plotted.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 greater the </a:t>
            </a:r>
            <a:r>
              <a:rPr lang="en-GB" dirty="0">
                <a:solidFill>
                  <a:schemeClr val="accent2"/>
                </a:solidFill>
              </a:rPr>
              <a:t>loading</a:t>
            </a:r>
            <a:r>
              <a:rPr lang="en-GB" dirty="0"/>
              <a:t> of variables on a factor, the more that factor explains relationships between those variables.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1809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39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Graphical Representation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FE2BCE41-578B-4206-A4DD-72D28085D209}" type="slidenum">
              <a:rPr lang="en-US"/>
              <a:pPr/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268761"/>
            <a:ext cx="583264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0440D97-B517-4DF5-BCE7-3B8B27313279}" type="slidenum">
              <a:rPr lang="en-US"/>
              <a:pPr/>
              <a:t>7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28600"/>
            <a:ext cx="7700963" cy="1144588"/>
          </a:xfrm>
        </p:spPr>
        <p:txBody>
          <a:bodyPr/>
          <a:lstStyle/>
          <a:p>
            <a:r>
              <a:rPr lang="en-GB"/>
              <a:t>Mathematical Representation</a:t>
            </a:r>
            <a:endParaRPr lang="en-GB" sz="4000"/>
          </a:p>
        </p:txBody>
      </p:sp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1173163" y="1752600"/>
          <a:ext cx="7813675" cy="1104900"/>
        </p:xfrm>
        <a:graphic>
          <a:graphicData uri="http://schemas.openxmlformats.org/presentationml/2006/ole">
            <p:oleObj spid="_x0000_s2088" name="Equation" r:id="rId4" imgW="3213000" imgH="457200" progId="Equation.DSMT4">
              <p:embed/>
            </p:oleObj>
          </a:graphicData>
        </a:graphic>
      </p:graphicFrame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1546225" y="3289300"/>
          <a:ext cx="7118350" cy="2527300"/>
        </p:xfrm>
        <a:graphic>
          <a:graphicData uri="http://schemas.openxmlformats.org/presentationml/2006/ole">
            <p:oleObj spid="_x0000_s2089" name="Equation" r:id="rId5" imgW="3213000" imgH="1143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35E5914-7ADF-41E9-A529-B13002D8B337}" type="slidenum">
              <a:rPr lang="en-US"/>
              <a:pPr/>
              <a:t>8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5588"/>
            <a:ext cx="7705725" cy="990600"/>
          </a:xfrm>
        </p:spPr>
        <p:txBody>
          <a:bodyPr/>
          <a:lstStyle/>
          <a:p>
            <a:r>
              <a:rPr lang="en-GB" sz="4800"/>
              <a:t>Factor Loadings</a:t>
            </a:r>
            <a:endParaRPr lang="en-GB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349375"/>
            <a:ext cx="7604125" cy="3581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The </a:t>
            </a:r>
            <a:r>
              <a:rPr lang="en-GB" sz="2800" i="1" dirty="0" smtClean="0">
                <a:sym typeface="Symbol" pitchFamily="18" charset="2"/>
              </a:rPr>
              <a:t>b</a:t>
            </a:r>
            <a:r>
              <a:rPr lang="en-GB" sz="2800" dirty="0" smtClean="0">
                <a:sym typeface="Symbol" pitchFamily="18" charset="2"/>
              </a:rPr>
              <a:t>-</a:t>
            </a:r>
            <a:r>
              <a:rPr lang="en-GB" sz="2800" dirty="0" smtClean="0"/>
              <a:t>values </a:t>
            </a:r>
            <a:r>
              <a:rPr lang="en-GB" sz="2800" dirty="0"/>
              <a:t>in the equation represent the weights of a variable on a factor.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These values are the same as the </a:t>
            </a:r>
            <a:r>
              <a:rPr lang="en-GB" sz="2800" dirty="0" smtClean="0"/>
              <a:t>coordinates </a:t>
            </a:r>
            <a:r>
              <a:rPr lang="en-GB" sz="2800" dirty="0"/>
              <a:t>on a factor plot.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They are </a:t>
            </a:r>
            <a:r>
              <a:rPr lang="en-GB" sz="2800" dirty="0" smtClean="0"/>
              <a:t>called factor loadings.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These </a:t>
            </a:r>
            <a:r>
              <a:rPr lang="en-GB" sz="2800" dirty="0"/>
              <a:t>values are stored in a </a:t>
            </a:r>
            <a:r>
              <a:rPr lang="en-GB" sz="2800" i="1" dirty="0" smtClean="0"/>
              <a:t>factor </a:t>
            </a:r>
            <a:r>
              <a:rPr lang="en-GB" sz="2800" i="1" dirty="0"/>
              <a:t>pattern matrix</a:t>
            </a:r>
            <a:r>
              <a:rPr lang="en-GB" sz="2800" b="1" i="1" dirty="0"/>
              <a:t> </a:t>
            </a:r>
            <a:r>
              <a:rPr lang="en-GB" sz="2800" dirty="0" smtClean="0"/>
              <a:t>(</a:t>
            </a:r>
            <a:r>
              <a:rPr lang="en-GB" sz="2800" i="1" dirty="0" smtClean="0"/>
              <a:t>A</a:t>
            </a:r>
            <a:r>
              <a:rPr lang="en-GB" sz="2800" dirty="0" smtClean="0"/>
              <a:t>).  </a:t>
            </a:r>
            <a:endParaRPr lang="en-GB" sz="2800" dirty="0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5110163" y="4337050"/>
          <a:ext cx="1768475" cy="1868488"/>
        </p:xfrm>
        <a:graphic>
          <a:graphicData uri="http://schemas.openxmlformats.org/presentationml/2006/ole">
            <p:oleObj spid="_x0000_s3094" name="Equation" r:id="rId4" imgW="1295280" imgH="1371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  <p:bldP spid="146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b="1" dirty="0"/>
              <a:t>R </a:t>
            </a:r>
            <a:r>
              <a:rPr lang="en-GB" dirty="0"/>
              <a:t>anxiety questionnaire (RAQ) </a:t>
            </a:r>
            <a:endParaRPr lang="en-US" dirty="0"/>
          </a:p>
        </p:txBody>
      </p:sp>
      <p:pic>
        <p:nvPicPr>
          <p:cNvPr id="4" name="Content Placeholder 3" descr="Screen shot 2011-08-04 at 15.32.0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9591" r="-7959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019898465"/>
      </p:ext>
    </p:extLst>
  </p:cSld>
  <p:clrMapOvr>
    <a:masterClrMapping/>
  </p:clrMapOvr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 3</Template>
  <TotalTime>223</TotalTime>
  <Words>1650</Words>
  <Application>Microsoft Office PowerPoint</Application>
  <PresentationFormat>On-screen Show (4:3)</PresentationFormat>
  <Paragraphs>256</Paragraphs>
  <Slides>44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DSUS 3</vt:lpstr>
      <vt:lpstr>Equation</vt:lpstr>
      <vt:lpstr>Principal Components Analysis and Reliability</vt:lpstr>
      <vt:lpstr>Aims</vt:lpstr>
      <vt:lpstr>When and Why?</vt:lpstr>
      <vt:lpstr>R-Matrix</vt:lpstr>
      <vt:lpstr>What is a Factor?</vt:lpstr>
      <vt:lpstr>Graphical Representation</vt:lpstr>
      <vt:lpstr>Mathematical Representation</vt:lpstr>
      <vt:lpstr>Factor Loadings</vt:lpstr>
      <vt:lpstr>The R anxiety questionnaire (RAQ) </vt:lpstr>
      <vt:lpstr>Initial Considerations</vt:lpstr>
      <vt:lpstr>Further Considerations</vt:lpstr>
      <vt:lpstr>Finding Factors: Communality</vt:lpstr>
      <vt:lpstr>Slide 13</vt:lpstr>
      <vt:lpstr>Finding Factors</vt:lpstr>
      <vt:lpstr>Initial Preparation and Analysis</vt:lpstr>
      <vt:lpstr>The R-matrix (or correlation matrix) </vt:lpstr>
      <vt:lpstr>Factor Extraction</vt:lpstr>
      <vt:lpstr>Factor extraction using R </vt:lpstr>
      <vt:lpstr>Principal Components Model </vt:lpstr>
      <vt:lpstr>Slide 20</vt:lpstr>
      <vt:lpstr>The Scree Plot for the RAQ Data</vt:lpstr>
      <vt:lpstr>Principal Components Model </vt:lpstr>
      <vt:lpstr>Slide 23</vt:lpstr>
      <vt:lpstr>Residuals </vt:lpstr>
      <vt:lpstr>Residuals </vt:lpstr>
      <vt:lpstr>Residuals</vt:lpstr>
      <vt:lpstr>Rotation</vt:lpstr>
      <vt:lpstr>Slide 28</vt:lpstr>
      <vt:lpstr>Orthogonal Rotation (Varimax) </vt:lpstr>
      <vt:lpstr>Orthogonal Rotation (Varimax) </vt:lpstr>
      <vt:lpstr>Orthogonal Rotation (Varimax) </vt:lpstr>
      <vt:lpstr>Oblique Rotation </vt:lpstr>
      <vt:lpstr>Oblique Rotation </vt:lpstr>
      <vt:lpstr>Important!</vt:lpstr>
      <vt:lpstr>Reliability</vt:lpstr>
      <vt:lpstr>Cronbach’s Alpha</vt:lpstr>
      <vt:lpstr>Interpreting Cronbach’s Alpha</vt:lpstr>
      <vt:lpstr>Reliability Analysis Using R </vt:lpstr>
      <vt:lpstr>Reliability Analysis Using R </vt:lpstr>
      <vt:lpstr>Slide 40</vt:lpstr>
      <vt:lpstr>Slide 41</vt:lpstr>
      <vt:lpstr>Slide 42</vt:lpstr>
      <vt:lpstr>Slide 43</vt:lpstr>
      <vt:lpstr>The End?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Component Analysis and Reliability</dc:title>
  <dc:creator>Dr. Andy Field</dc:creator>
  <cp:lastModifiedBy>Richard Leigh</cp:lastModifiedBy>
  <cp:revision>22</cp:revision>
  <dcterms:created xsi:type="dcterms:W3CDTF">2009-05-21T11:49:21Z</dcterms:created>
  <dcterms:modified xsi:type="dcterms:W3CDTF">2011-11-29T10:00:37Z</dcterms:modified>
</cp:coreProperties>
</file>